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sldIdLst>
    <p:sldId id="301" r:id="rId5"/>
    <p:sldId id="302" r:id="rId6"/>
    <p:sldId id="303" r:id="rId7"/>
    <p:sldId id="304" r:id="rId8"/>
    <p:sldId id="305" r:id="rId9"/>
    <p:sldId id="306" r:id="rId10"/>
    <p:sldId id="307" r:id="rId11"/>
    <p:sldId id="308" r:id="rId12"/>
    <p:sldId id="309" r:id="rId13"/>
    <p:sldId id="310" r:id="rId14"/>
    <p:sldId id="333" r:id="rId15"/>
    <p:sldId id="311" r:id="rId16"/>
    <p:sldId id="312" r:id="rId17"/>
    <p:sldId id="313" r:id="rId18"/>
    <p:sldId id="314" r:id="rId19"/>
    <p:sldId id="315" r:id="rId20"/>
    <p:sldId id="316" r:id="rId21"/>
    <p:sldId id="317" r:id="rId22"/>
    <p:sldId id="318" r:id="rId23"/>
    <p:sldId id="319" r:id="rId24"/>
    <p:sldId id="320" r:id="rId25"/>
    <p:sldId id="321" r:id="rId26"/>
    <p:sldId id="322" r:id="rId27"/>
    <p:sldId id="336" r:id="rId28"/>
    <p:sldId id="337" r:id="rId29"/>
    <p:sldId id="339" r:id="rId30"/>
    <p:sldId id="335" r:id="rId31"/>
    <p:sldId id="338" r:id="rId32"/>
    <p:sldId id="323" r:id="rId33"/>
    <p:sldId id="324" r:id="rId34"/>
    <p:sldId id="325" r:id="rId35"/>
    <p:sldId id="326" r:id="rId36"/>
    <p:sldId id="327" r:id="rId37"/>
    <p:sldId id="328" r:id="rId38"/>
    <p:sldId id="329" r:id="rId39"/>
    <p:sldId id="330" r:id="rId40"/>
    <p:sldId id="331" r:id="rId41"/>
    <p:sldId id="334" r:id="rId42"/>
    <p:sldId id="332" r:id="rId43"/>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145"/>
    <a:srgbClr val="FACA21"/>
    <a:srgbClr val="DF41BD"/>
    <a:srgbClr val="FEE89D"/>
    <a:srgbClr val="D11A6E"/>
    <a:srgbClr val="8EC3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171559-136C-E3E3-5D84-1A2A3F023BFC}" v="11" dt="2024-04-23T10:19:48.285"/>
    <p1510:client id="{A1034DA9-E4BB-D124-F54B-7F24C9C03A1D}" v="4" dt="2024-04-23T10:21:14.706"/>
    <p1510:client id="{F039EBA4-4223-4E25-9E19-78791D0BC754}" v="8" dt="2024-04-23T12:53:37.5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983" autoAdjust="0"/>
  </p:normalViewPr>
  <p:slideViewPr>
    <p:cSldViewPr snapToGrid="0" snapToObjects="1">
      <p:cViewPr varScale="1">
        <p:scale>
          <a:sx n="61" d="100"/>
          <a:sy n="61" d="100"/>
        </p:scale>
        <p:origin x="812" y="56"/>
      </p:cViewPr>
      <p:guideLst/>
    </p:cSldViewPr>
  </p:slideViewPr>
  <p:notesTextViewPr>
    <p:cViewPr>
      <p:scale>
        <a:sx n="1" d="1"/>
        <a:sy n="1" d="1"/>
      </p:scale>
      <p:origin x="0" y="-444"/>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647D52-2C22-4B3F-A723-6B5F76D658E8}" type="datetimeFigureOut">
              <a:t>28-5-2024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94EE6C-97DB-4441-8C67-1DBEAC3204B0}" type="slidenum">
              <a:t>‹nr.›</a:t>
            </a:fld>
            <a:endParaRPr lang="en-US"/>
          </a:p>
        </p:txBody>
      </p:sp>
    </p:spTree>
    <p:extLst>
      <p:ext uri="{BB962C8B-B14F-4D97-AF65-F5344CB8AC3E}">
        <p14:creationId xmlns:p14="http://schemas.microsoft.com/office/powerpoint/2010/main" val="183569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ijksoverheid.nl/onderwerpen/voeding/nieuw-voedselkeuzelogo-nutri-score"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voedingscentrum.nl/nl/gezond-eten-met-de-schijf-van-vijf.aspx"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 </a:t>
            </a:r>
            <a:r>
              <a:rPr lang="en-US" dirty="0" err="1">
                <a:ea typeface="Calibri"/>
                <a:cs typeface="Calibri"/>
              </a:rPr>
              <a:t>plaats</a:t>
            </a:r>
            <a:r>
              <a:rPr lang="en-US" dirty="0">
                <a:ea typeface="Calibri"/>
                <a:cs typeface="Calibri"/>
              </a:rPr>
              <a:t> van de </a:t>
            </a:r>
            <a:r>
              <a:rPr lang="en-US" dirty="0" err="1">
                <a:ea typeface="Calibri"/>
                <a:cs typeface="Calibri"/>
              </a:rPr>
              <a:t>vinkjes</a:t>
            </a:r>
            <a:r>
              <a:rPr lang="en-US" dirty="0">
                <a:ea typeface="Calibri"/>
                <a:cs typeface="Calibri"/>
              </a:rPr>
              <a:t> is er nu de </a:t>
            </a:r>
            <a:r>
              <a:rPr lang="en-US" dirty="0" err="1">
                <a:ea typeface="Calibri"/>
                <a:cs typeface="Calibri"/>
              </a:rPr>
              <a:t>nutriscore</a:t>
            </a:r>
            <a:r>
              <a:rPr lang="en-US" dirty="0">
                <a:ea typeface="Calibri"/>
                <a:cs typeface="Calibri"/>
              </a:rPr>
              <a:t> (</a:t>
            </a:r>
            <a:r>
              <a:rPr lang="en-US" dirty="0" err="1">
                <a:ea typeface="Calibri"/>
                <a:cs typeface="Calibri"/>
              </a:rPr>
              <a:t>sinds</a:t>
            </a:r>
            <a:r>
              <a:rPr lang="en-US" dirty="0">
                <a:ea typeface="Calibri"/>
                <a:cs typeface="Calibri"/>
              </a:rPr>
              <a:t> 1 </a:t>
            </a:r>
            <a:r>
              <a:rPr lang="en-US" dirty="0" err="1">
                <a:ea typeface="Calibri"/>
                <a:cs typeface="Calibri"/>
              </a:rPr>
              <a:t>januari</a:t>
            </a:r>
            <a:r>
              <a:rPr lang="en-US" dirty="0">
                <a:ea typeface="Calibri"/>
                <a:cs typeface="Calibri"/>
              </a:rPr>
              <a:t> 2024)</a:t>
            </a:r>
          </a:p>
          <a:p>
            <a:endParaRPr lang="en-US" dirty="0">
              <a:ea typeface="Calibri"/>
              <a:cs typeface="Calibri"/>
            </a:endParaRPr>
          </a:p>
          <a:p>
            <a:r>
              <a:rPr lang="en-US" dirty="0" err="1">
                <a:ea typeface="Calibri"/>
                <a:cs typeface="Calibri"/>
              </a:rPr>
              <a:t>Zie</a:t>
            </a:r>
            <a:r>
              <a:rPr lang="en-US" dirty="0">
                <a:ea typeface="Calibri"/>
                <a:cs typeface="Calibri"/>
              </a:rPr>
              <a:t>: </a:t>
            </a:r>
            <a:r>
              <a:rPr lang="en-US" dirty="0">
                <a:hlinkClick r:id="rId3"/>
              </a:rPr>
              <a:t>Nutri-Score: producten vergelijken en kiezen | Voeding | Rijksoverheid.nl</a:t>
            </a:r>
            <a:endParaRPr lang="en-US" dirty="0">
              <a:ea typeface="Calibri"/>
              <a:cs typeface="Calibri"/>
            </a:endParaRPr>
          </a:p>
          <a:p>
            <a:endParaRPr lang="en-US" dirty="0"/>
          </a:p>
          <a:p>
            <a:r>
              <a:rPr lang="en-US" dirty="0"/>
              <a:t>De Nutri-Score </a:t>
            </a:r>
            <a:r>
              <a:rPr lang="en-US" dirty="0" err="1"/>
              <a:t>laat</a:t>
            </a:r>
            <a:r>
              <a:rPr lang="en-US" dirty="0"/>
              <a:t> </a:t>
            </a:r>
            <a:r>
              <a:rPr lang="en-US" dirty="0" err="1"/>
              <a:t>zien</a:t>
            </a:r>
            <a:r>
              <a:rPr lang="en-US" dirty="0"/>
              <a:t> of </a:t>
            </a:r>
            <a:r>
              <a:rPr lang="en-US" dirty="0" err="1"/>
              <a:t>een</a:t>
            </a:r>
            <a:r>
              <a:rPr lang="en-US" dirty="0"/>
              <a:t> product </a:t>
            </a:r>
            <a:r>
              <a:rPr lang="en-US" dirty="0" err="1"/>
              <a:t>een</a:t>
            </a:r>
            <a:r>
              <a:rPr lang="en-US" dirty="0"/>
              <a:t> </a:t>
            </a:r>
            <a:r>
              <a:rPr lang="en-US" dirty="0" err="1"/>
              <a:t>betere</a:t>
            </a:r>
            <a:r>
              <a:rPr lang="en-US" dirty="0"/>
              <a:t> </a:t>
            </a:r>
            <a:r>
              <a:rPr lang="en-US" dirty="0" err="1"/>
              <a:t>keuze</a:t>
            </a:r>
            <a:r>
              <a:rPr lang="en-US" dirty="0"/>
              <a:t> is, </a:t>
            </a:r>
            <a:r>
              <a:rPr lang="en-US" dirty="0" err="1"/>
              <a:t>vergeleken</a:t>
            </a:r>
            <a:r>
              <a:rPr lang="en-US" dirty="0"/>
              <a:t> met </a:t>
            </a:r>
            <a:r>
              <a:rPr lang="en-US" dirty="0" err="1"/>
              <a:t>hetzelfde</a:t>
            </a:r>
            <a:r>
              <a:rPr lang="en-US" dirty="0"/>
              <a:t> </a:t>
            </a:r>
            <a:r>
              <a:rPr lang="en-US" dirty="0" err="1"/>
              <a:t>soort</a:t>
            </a:r>
            <a:r>
              <a:rPr lang="en-US" dirty="0"/>
              <a:t> product. Zo </a:t>
            </a:r>
            <a:r>
              <a:rPr lang="en-US" dirty="0" err="1"/>
              <a:t>heeft</a:t>
            </a:r>
            <a:r>
              <a:rPr lang="en-US" dirty="0"/>
              <a:t> </a:t>
            </a:r>
            <a:r>
              <a:rPr lang="en-US" dirty="0" err="1"/>
              <a:t>ontbijtkoek</a:t>
            </a:r>
            <a:r>
              <a:rPr lang="en-US" dirty="0"/>
              <a:t> </a:t>
            </a:r>
            <a:r>
              <a:rPr lang="en-US" dirty="0" err="1"/>
              <a:t>zonder</a:t>
            </a:r>
            <a:r>
              <a:rPr lang="en-US" dirty="0"/>
              <a:t> </a:t>
            </a:r>
            <a:r>
              <a:rPr lang="en-US" dirty="0" err="1"/>
              <a:t>suiker</a:t>
            </a:r>
            <a:r>
              <a:rPr lang="en-US" dirty="0"/>
              <a:t> </a:t>
            </a:r>
            <a:r>
              <a:rPr lang="en-US" dirty="0" err="1"/>
              <a:t>een</a:t>
            </a:r>
            <a:r>
              <a:rPr lang="en-US" dirty="0"/>
              <a:t> </a:t>
            </a:r>
            <a:r>
              <a:rPr lang="en-US" dirty="0" err="1"/>
              <a:t>hogere</a:t>
            </a:r>
            <a:r>
              <a:rPr lang="en-US" dirty="0"/>
              <a:t> Nutri-Score dan </a:t>
            </a:r>
            <a:r>
              <a:rPr lang="en-US" dirty="0" err="1"/>
              <a:t>ontbijtkoek</a:t>
            </a:r>
            <a:r>
              <a:rPr lang="en-US" dirty="0"/>
              <a:t> met </a:t>
            </a:r>
            <a:r>
              <a:rPr lang="en-US" dirty="0" err="1"/>
              <a:t>suiker</a:t>
            </a:r>
            <a:r>
              <a:rPr lang="en-US" dirty="0"/>
              <a:t>. Hiermee </a:t>
            </a:r>
            <a:r>
              <a:rPr lang="en-US" dirty="0" err="1"/>
              <a:t>helpt</a:t>
            </a:r>
            <a:r>
              <a:rPr lang="en-US" dirty="0"/>
              <a:t> de Nutri-Score om </a:t>
            </a:r>
            <a:r>
              <a:rPr lang="en-US" dirty="0" err="1"/>
              <a:t>te</a:t>
            </a:r>
            <a:r>
              <a:rPr lang="en-US" dirty="0"/>
              <a:t> </a:t>
            </a:r>
            <a:r>
              <a:rPr lang="en-US" dirty="0" err="1"/>
              <a:t>kiezen</a:t>
            </a:r>
            <a:r>
              <a:rPr lang="en-US" dirty="0"/>
              <a:t> </a:t>
            </a:r>
            <a:r>
              <a:rPr lang="en-US" dirty="0" err="1"/>
              <a:t>voor</a:t>
            </a:r>
            <a:r>
              <a:rPr lang="en-US" dirty="0"/>
              <a:t> het product met </a:t>
            </a:r>
            <a:r>
              <a:rPr lang="en-US" dirty="0" err="1"/>
              <a:t>een</a:t>
            </a:r>
            <a:r>
              <a:rPr lang="en-US" dirty="0"/>
              <a:t> </a:t>
            </a:r>
            <a:r>
              <a:rPr lang="en-US" dirty="0" err="1"/>
              <a:t>betere</a:t>
            </a:r>
            <a:r>
              <a:rPr lang="en-US" dirty="0"/>
              <a:t> </a:t>
            </a:r>
            <a:r>
              <a:rPr lang="en-US" dirty="0" err="1"/>
              <a:t>samenstelling</a:t>
            </a:r>
            <a:r>
              <a:rPr lang="en-US" dirty="0"/>
              <a:t>. </a:t>
            </a:r>
            <a:r>
              <a:rPr lang="en-US" dirty="0" err="1"/>
              <a:t>Sinds</a:t>
            </a:r>
            <a:r>
              <a:rPr lang="en-US" dirty="0"/>
              <a:t> 1 </a:t>
            </a:r>
            <a:r>
              <a:rPr lang="en-US" dirty="0" err="1"/>
              <a:t>januari</a:t>
            </a:r>
            <a:r>
              <a:rPr lang="en-US" dirty="0"/>
              <a:t> 2024 is Nutri-Score het </a:t>
            </a:r>
            <a:r>
              <a:rPr lang="en-US" dirty="0" err="1"/>
              <a:t>officiële</a:t>
            </a:r>
            <a:r>
              <a:rPr lang="en-US" dirty="0"/>
              <a:t> </a:t>
            </a:r>
            <a:r>
              <a:rPr lang="en-US" dirty="0" err="1"/>
              <a:t>voedselkeuzelogo</a:t>
            </a:r>
            <a:r>
              <a:rPr lang="en-US" dirty="0"/>
              <a:t>. De </a:t>
            </a:r>
            <a:r>
              <a:rPr lang="en-US" dirty="0" err="1"/>
              <a:t>Schijf</a:t>
            </a:r>
            <a:r>
              <a:rPr lang="en-US" dirty="0"/>
              <a:t> van </a:t>
            </a:r>
            <a:r>
              <a:rPr lang="en-US" dirty="0" err="1"/>
              <a:t>Vijf</a:t>
            </a:r>
            <a:r>
              <a:rPr lang="en-US" dirty="0"/>
              <a:t> </a:t>
            </a:r>
            <a:r>
              <a:rPr lang="en-US" dirty="0" err="1"/>
              <a:t>blijft</a:t>
            </a:r>
            <a:r>
              <a:rPr lang="en-US" dirty="0"/>
              <a:t> het </a:t>
            </a:r>
            <a:r>
              <a:rPr lang="en-US" dirty="0" err="1"/>
              <a:t>advies</a:t>
            </a:r>
            <a:r>
              <a:rPr lang="en-US" dirty="0"/>
              <a:t> </a:t>
            </a:r>
            <a:r>
              <a:rPr lang="en-US" dirty="0" err="1"/>
              <a:t>voor</a:t>
            </a:r>
            <a:r>
              <a:rPr lang="en-US" dirty="0"/>
              <a:t> </a:t>
            </a:r>
            <a:r>
              <a:rPr lang="en-US" dirty="0" err="1"/>
              <a:t>gezonde</a:t>
            </a:r>
            <a:r>
              <a:rPr lang="en-US" dirty="0"/>
              <a:t> </a:t>
            </a:r>
            <a:r>
              <a:rPr lang="en-US" dirty="0" err="1"/>
              <a:t>voeding</a:t>
            </a:r>
            <a:r>
              <a:rPr lang="en-US" dirty="0"/>
              <a:t>. </a:t>
            </a:r>
            <a:endParaRPr lang="en-US" dirty="0">
              <a:ea typeface="Calibri"/>
              <a:cs typeface="Calibri"/>
            </a:endParaRPr>
          </a:p>
          <a:p>
            <a:endParaRPr lang="en-US" dirty="0">
              <a:ea typeface="Calibri"/>
              <a:cs typeface="Calibri"/>
            </a:endParaRPr>
          </a:p>
          <a:p>
            <a:r>
              <a:rPr lang="en-US" dirty="0"/>
              <a:t>De Nutri-Score is </a:t>
            </a:r>
            <a:r>
              <a:rPr lang="en-US" dirty="0" err="1"/>
              <a:t>vooral</a:t>
            </a:r>
            <a:r>
              <a:rPr lang="en-US" dirty="0"/>
              <a:t> </a:t>
            </a:r>
            <a:r>
              <a:rPr lang="en-US" dirty="0" err="1"/>
              <a:t>handig</a:t>
            </a:r>
            <a:r>
              <a:rPr lang="en-US" dirty="0"/>
              <a:t> </a:t>
            </a:r>
            <a:r>
              <a:rPr lang="en-US" dirty="0" err="1"/>
              <a:t>bij</a:t>
            </a:r>
            <a:r>
              <a:rPr lang="en-US" dirty="0"/>
              <a:t> </a:t>
            </a:r>
            <a:r>
              <a:rPr lang="en-US" dirty="0" err="1"/>
              <a:t>voedingsmiddelen</a:t>
            </a:r>
            <a:r>
              <a:rPr lang="en-US" dirty="0"/>
              <a:t> die </a:t>
            </a:r>
            <a:r>
              <a:rPr lang="en-US" dirty="0" err="1"/>
              <a:t>niet</a:t>
            </a:r>
            <a:r>
              <a:rPr lang="en-US" dirty="0"/>
              <a:t> in de </a:t>
            </a:r>
            <a:r>
              <a:rPr lang="en-US" dirty="0">
                <a:hlinkClick r:id="rId4"/>
              </a:rPr>
              <a:t>Schijf van Vijf</a:t>
            </a:r>
            <a:r>
              <a:rPr lang="en-US" dirty="0"/>
              <a:t> </a:t>
            </a:r>
            <a:r>
              <a:rPr lang="en-US" dirty="0" err="1"/>
              <a:t>staan</a:t>
            </a:r>
            <a:r>
              <a:rPr lang="en-US" dirty="0"/>
              <a:t>. </a:t>
            </a:r>
            <a:r>
              <a:rPr lang="en-US" dirty="0" err="1"/>
              <a:t>Zoals</a:t>
            </a:r>
            <a:r>
              <a:rPr lang="en-US" dirty="0"/>
              <a:t> </a:t>
            </a:r>
            <a:r>
              <a:rPr lang="en-US" dirty="0" err="1"/>
              <a:t>sauzen</a:t>
            </a:r>
            <a:r>
              <a:rPr lang="en-US" dirty="0"/>
              <a:t>, </a:t>
            </a:r>
            <a:r>
              <a:rPr lang="en-US" dirty="0" err="1"/>
              <a:t>frisdranken</a:t>
            </a:r>
            <a:r>
              <a:rPr lang="en-US" dirty="0"/>
              <a:t>, </a:t>
            </a:r>
            <a:r>
              <a:rPr lang="en-US" dirty="0" err="1"/>
              <a:t>koeken</a:t>
            </a:r>
            <a:r>
              <a:rPr lang="en-US" dirty="0"/>
              <a:t>, pizza's </a:t>
            </a:r>
            <a:r>
              <a:rPr lang="en-US" dirty="0" err="1"/>
              <a:t>en</a:t>
            </a:r>
            <a:r>
              <a:rPr lang="en-US" dirty="0"/>
              <a:t> snacks. Voor </a:t>
            </a:r>
            <a:r>
              <a:rPr lang="en-US" dirty="0" err="1"/>
              <a:t>een</a:t>
            </a:r>
            <a:r>
              <a:rPr lang="en-US" dirty="0"/>
              <a:t> </a:t>
            </a:r>
            <a:r>
              <a:rPr lang="en-US" dirty="0" err="1"/>
              <a:t>gezond</a:t>
            </a:r>
            <a:r>
              <a:rPr lang="en-US" dirty="0"/>
              <a:t> </a:t>
            </a:r>
            <a:r>
              <a:rPr lang="en-US" dirty="0" err="1"/>
              <a:t>voedingspatroon</a:t>
            </a:r>
            <a:r>
              <a:rPr lang="en-US" dirty="0"/>
              <a:t> </a:t>
            </a:r>
            <a:r>
              <a:rPr lang="en-US" dirty="0" err="1"/>
              <a:t>blijft</a:t>
            </a:r>
            <a:r>
              <a:rPr lang="en-US" dirty="0"/>
              <a:t> het </a:t>
            </a:r>
            <a:r>
              <a:rPr lang="en-US" dirty="0" err="1"/>
              <a:t>advies</a:t>
            </a:r>
            <a:r>
              <a:rPr lang="en-US" dirty="0"/>
              <a:t> om de </a:t>
            </a:r>
            <a:r>
              <a:rPr lang="en-US" dirty="0" err="1"/>
              <a:t>Schijf</a:t>
            </a:r>
            <a:r>
              <a:rPr lang="en-US" dirty="0"/>
              <a:t> van </a:t>
            </a:r>
            <a:r>
              <a:rPr lang="en-US" dirty="0" err="1"/>
              <a:t>Vijf</a:t>
            </a:r>
            <a:r>
              <a:rPr lang="en-US" dirty="0"/>
              <a:t> </a:t>
            </a:r>
            <a:r>
              <a:rPr lang="en-US" dirty="0" err="1"/>
              <a:t>te</a:t>
            </a:r>
            <a:r>
              <a:rPr lang="en-US" dirty="0"/>
              <a:t> </a:t>
            </a:r>
            <a:r>
              <a:rPr lang="en-US" dirty="0" err="1"/>
              <a:t>gebruiken</a:t>
            </a:r>
            <a:r>
              <a:rPr lang="en-US" dirty="0"/>
              <a:t>. De Nutri-Score </a:t>
            </a:r>
            <a:r>
              <a:rPr lang="en-US" dirty="0" err="1"/>
              <a:t>vervangt</a:t>
            </a:r>
            <a:r>
              <a:rPr lang="en-US" dirty="0"/>
              <a:t> de </a:t>
            </a:r>
            <a:r>
              <a:rPr lang="en-US" dirty="0" err="1"/>
              <a:t>Schijf</a:t>
            </a:r>
            <a:r>
              <a:rPr lang="en-US" dirty="0"/>
              <a:t> van </a:t>
            </a:r>
            <a:r>
              <a:rPr lang="en-US" dirty="0" err="1"/>
              <a:t>Vijf</a:t>
            </a:r>
            <a:r>
              <a:rPr lang="en-US" dirty="0"/>
              <a:t> </a:t>
            </a:r>
            <a:r>
              <a:rPr lang="en-US" dirty="0" err="1"/>
              <a:t>niet</a:t>
            </a:r>
            <a:r>
              <a:rPr lang="en-US" dirty="0"/>
              <a:t>.</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294EE6C-97DB-4441-8C67-1DBEAC3204B0}" type="slidenum">
              <a:t>11</a:t>
            </a:fld>
            <a:endParaRPr lang="en-US"/>
          </a:p>
        </p:txBody>
      </p:sp>
    </p:spTree>
    <p:extLst>
      <p:ext uri="{BB962C8B-B14F-4D97-AF65-F5344CB8AC3E}">
        <p14:creationId xmlns:p14="http://schemas.microsoft.com/office/powerpoint/2010/main" val="1484875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Prevalence of </a:t>
            </a:r>
            <a:r>
              <a:rPr lang="nl-NL" dirty="0" err="1"/>
              <a:t>Undernutrition</a:t>
            </a:r>
            <a:r>
              <a:rPr lang="nl-NL" dirty="0"/>
              <a:t> in Community-</a:t>
            </a:r>
            <a:r>
              <a:rPr lang="nl-NL" dirty="0" err="1"/>
              <a:t>Dwelling</a:t>
            </a:r>
            <a:r>
              <a:rPr lang="nl-NL" dirty="0"/>
              <a:t> </a:t>
            </a:r>
            <a:r>
              <a:rPr lang="nl-NL" dirty="0" err="1"/>
              <a:t>Older</a:t>
            </a:r>
            <a:r>
              <a:rPr lang="nl-NL" dirty="0"/>
              <a:t> </a:t>
            </a:r>
            <a:r>
              <a:rPr lang="nl-NL" dirty="0" err="1"/>
              <a:t>Adults</a:t>
            </a:r>
            <a:r>
              <a:rPr lang="nl-NL" dirty="0"/>
              <a:t> in The Netherlands: Application of </a:t>
            </a:r>
            <a:r>
              <a:rPr lang="nl-NL" dirty="0" err="1"/>
              <a:t>the</a:t>
            </a:r>
            <a:r>
              <a:rPr lang="nl-NL" dirty="0"/>
              <a:t> SNAQ65+ Screening Tool </a:t>
            </a:r>
            <a:r>
              <a:rPr lang="nl-NL" dirty="0" err="1"/>
              <a:t>and</a:t>
            </a:r>
            <a:r>
              <a:rPr lang="nl-NL" dirty="0"/>
              <a:t> GLIM Consensus Criteria Yaren </a:t>
            </a:r>
            <a:r>
              <a:rPr lang="nl-NL" dirty="0" err="1"/>
              <a:t>Zügül</a:t>
            </a:r>
            <a:r>
              <a:rPr lang="nl-NL" dirty="0"/>
              <a:t> 1 , Caroline van Rossum 2 </a:t>
            </a:r>
            <a:r>
              <a:rPr lang="nl-NL" dirty="0" err="1"/>
              <a:t>and</a:t>
            </a:r>
            <a:r>
              <a:rPr lang="nl-NL" dirty="0"/>
              <a:t> Marjolein Visser 1; 2023</a:t>
            </a:r>
          </a:p>
          <a:p>
            <a:endParaRPr lang="nl-NL" dirty="0"/>
          </a:p>
          <a:p>
            <a:r>
              <a:rPr lang="nl-NL" dirty="0"/>
              <a:t>Aandacht gaat vaak uit naar overgewicht, bij ouderen is er echter ook een risico op ondergewicht.</a:t>
            </a:r>
          </a:p>
          <a:p>
            <a:r>
              <a:rPr lang="nl-NL" dirty="0"/>
              <a:t>Ondervoeding ontstaat als iemand een tijdje minder eet en drinkt dan nodig is om gezond te blijven. Mensen hebben dit zelf vaak niet door.</a:t>
            </a:r>
          </a:p>
          <a:p>
            <a:endParaRPr lang="nl-NL" dirty="0"/>
          </a:p>
          <a:p>
            <a:r>
              <a:rPr lang="nl-NL" dirty="0"/>
              <a:t>Meer risico bij:</a:t>
            </a:r>
          </a:p>
          <a:p>
            <a:pPr marL="171450" indent="-171450">
              <a:buFontTx/>
              <a:buChar char="-"/>
            </a:pPr>
            <a:r>
              <a:rPr lang="nl-NL" dirty="0"/>
              <a:t>Toename leeftijd</a:t>
            </a:r>
          </a:p>
          <a:p>
            <a:pPr marL="171450" indent="-171450">
              <a:buFontTx/>
              <a:buChar char="-"/>
            </a:pPr>
            <a:r>
              <a:rPr lang="nl-NL" dirty="0"/>
              <a:t>Meer onderliggende problemen</a:t>
            </a:r>
          </a:p>
          <a:p>
            <a:pPr marL="171450" indent="-171450">
              <a:buFontTx/>
              <a:buChar char="-"/>
            </a:pPr>
            <a:r>
              <a:rPr lang="nl-NL" dirty="0"/>
              <a:t>Vrouwen lopen iets meer risico dan mannen</a:t>
            </a:r>
          </a:p>
        </p:txBody>
      </p:sp>
      <p:sp>
        <p:nvSpPr>
          <p:cNvPr id="4" name="Tijdelijke aanduiding voor dianummer 3"/>
          <p:cNvSpPr>
            <a:spLocks noGrp="1"/>
          </p:cNvSpPr>
          <p:nvPr>
            <p:ph type="sldNum" sz="quarter" idx="5"/>
          </p:nvPr>
        </p:nvSpPr>
        <p:spPr/>
        <p:txBody>
          <a:bodyPr/>
          <a:lstStyle/>
          <a:p>
            <a:fld id="{0294EE6C-97DB-4441-8C67-1DBEAC3204B0}" type="slidenum">
              <a:rPr lang="nl-NL" smtClean="0"/>
              <a:t>24</a:t>
            </a:fld>
            <a:endParaRPr lang="nl-NL"/>
          </a:p>
        </p:txBody>
      </p:sp>
    </p:spTree>
    <p:extLst>
      <p:ext uri="{BB962C8B-B14F-4D97-AF65-F5344CB8AC3E}">
        <p14:creationId xmlns:p14="http://schemas.microsoft.com/office/powerpoint/2010/main" val="4181689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Gewichtsverlies betekent ook verlies van spiermassa, die moet je als je ouder wordt juist proberen te behouden. Het is belangrijk om te kunnen bewegen, een goede conditie te houden en je evenwicht te kunnen bewaren.</a:t>
            </a:r>
          </a:p>
          <a:p>
            <a:endParaRPr lang="nl-NL" dirty="0"/>
          </a:p>
          <a:p>
            <a:r>
              <a:rPr lang="nl-NL" dirty="0"/>
              <a:t>Het is altijd goed om ongewild gewichtsverlies met je huisarts te bespreken. Er kan sprake zijn van een onderliggende ziekte.</a:t>
            </a:r>
          </a:p>
        </p:txBody>
      </p:sp>
      <p:sp>
        <p:nvSpPr>
          <p:cNvPr id="4" name="Tijdelijke aanduiding voor dianummer 3"/>
          <p:cNvSpPr>
            <a:spLocks noGrp="1"/>
          </p:cNvSpPr>
          <p:nvPr>
            <p:ph type="sldNum" sz="quarter" idx="5"/>
          </p:nvPr>
        </p:nvSpPr>
        <p:spPr/>
        <p:txBody>
          <a:bodyPr/>
          <a:lstStyle/>
          <a:p>
            <a:fld id="{0294EE6C-97DB-4441-8C67-1DBEAC3204B0}" type="slidenum">
              <a:rPr lang="nl-NL" smtClean="0"/>
              <a:t>25</a:t>
            </a:fld>
            <a:endParaRPr lang="nl-NL"/>
          </a:p>
        </p:txBody>
      </p:sp>
    </p:spTree>
    <p:extLst>
      <p:ext uri="{BB962C8B-B14F-4D97-AF65-F5344CB8AC3E}">
        <p14:creationId xmlns:p14="http://schemas.microsoft.com/office/powerpoint/2010/main" val="2230857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575756"/>
                </a:solidFill>
                <a:effectLst/>
                <a:highlight>
                  <a:srgbClr val="FFFFFF"/>
                </a:highlight>
                <a:latin typeface="open sans" panose="020B0606030504020204" pitchFamily="34" charset="0"/>
              </a:rPr>
              <a:t>Het is een misvatting dat ondervoeding alleen voorkomt bij magere mensen. Tekenen van ondervoeding worden vaak over het hoofd gezien, vooral bij mensen met overgewicht, die ongewenst spiermassa kunnen verliezen.</a:t>
            </a:r>
          </a:p>
          <a:p>
            <a:endParaRPr lang="nl-NL" b="0" i="0" dirty="0">
              <a:solidFill>
                <a:srgbClr val="575756"/>
              </a:solidFill>
              <a:effectLst/>
              <a:highlight>
                <a:srgbClr val="FFFFFF"/>
              </a:highlight>
              <a:latin typeface="open sans" panose="020B0606030504020204" pitchFamily="34" charset="0"/>
            </a:endParaRPr>
          </a:p>
          <a:p>
            <a:r>
              <a:rPr lang="nl-NL" b="0" i="0" dirty="0">
                <a:solidFill>
                  <a:srgbClr val="000000"/>
                </a:solidFill>
                <a:effectLst/>
                <a:highlight>
                  <a:srgbClr val="FFFFFF"/>
                </a:highlight>
                <a:latin typeface="Helvetica" panose="020B0604020202020204" pitchFamily="34" charset="0"/>
              </a:rPr>
              <a:t>Een gezond gewicht staat in relatie tot de lichaamslengte. Je kunt dat berekenen met de Body Mass Index (BMI). Een BMI tussen de 18,5 en 25 betekent dat je een gezond gewicht hebt. Bij een BMI lager dan 18,5 heb je een ondergewicht en kun je ondervoed raken. Maar ook bij een BMI van boven de 25 kan het zijn dat je ondervoed raakt omdat je niet voldoende voedingsstoffen binnenkrijgt die je nodig hebt voor een lang en gezond leven, zo legt de Wageningse onderzoeker Saskia Osendarp uit tijdens een internetcollege van Universiteit van Nederland.</a:t>
            </a:r>
            <a:endParaRPr lang="nl-NL" dirty="0"/>
          </a:p>
        </p:txBody>
      </p:sp>
      <p:sp>
        <p:nvSpPr>
          <p:cNvPr id="4" name="Tijdelijke aanduiding voor dianummer 3"/>
          <p:cNvSpPr>
            <a:spLocks noGrp="1"/>
          </p:cNvSpPr>
          <p:nvPr>
            <p:ph type="sldNum" sz="quarter" idx="5"/>
          </p:nvPr>
        </p:nvSpPr>
        <p:spPr/>
        <p:txBody>
          <a:bodyPr/>
          <a:lstStyle/>
          <a:p>
            <a:fld id="{0294EE6C-97DB-4441-8C67-1DBEAC3204B0}" type="slidenum">
              <a:rPr lang="nl-NL" smtClean="0"/>
              <a:t>26</a:t>
            </a:fld>
            <a:endParaRPr lang="nl-NL"/>
          </a:p>
        </p:txBody>
      </p:sp>
    </p:spTree>
    <p:extLst>
      <p:ext uri="{BB962C8B-B14F-4D97-AF65-F5344CB8AC3E}">
        <p14:creationId xmlns:p14="http://schemas.microsoft.com/office/powerpoint/2010/main" val="3827534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294EE6C-97DB-4441-8C67-1DBEAC3204B0}" type="slidenum">
              <a:rPr lang="nl-NL" smtClean="0"/>
              <a:t>27</a:t>
            </a:fld>
            <a:endParaRPr lang="nl-NL"/>
          </a:p>
        </p:txBody>
      </p:sp>
    </p:spTree>
    <p:extLst>
      <p:ext uri="{BB962C8B-B14F-4D97-AF65-F5344CB8AC3E}">
        <p14:creationId xmlns:p14="http://schemas.microsoft.com/office/powerpoint/2010/main" val="3524018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294EE6C-97DB-4441-8C67-1DBEAC3204B0}" type="slidenum">
              <a:rPr lang="nl-NL" smtClean="0"/>
              <a:t>28</a:t>
            </a:fld>
            <a:endParaRPr lang="nl-NL"/>
          </a:p>
        </p:txBody>
      </p:sp>
    </p:spTree>
    <p:extLst>
      <p:ext uri="{BB962C8B-B14F-4D97-AF65-F5344CB8AC3E}">
        <p14:creationId xmlns:p14="http://schemas.microsoft.com/office/powerpoint/2010/main" val="1020873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575756"/>
                </a:solidFill>
                <a:effectLst/>
                <a:highlight>
                  <a:srgbClr val="FFFFFF"/>
                </a:highlight>
                <a:latin typeface="open sans" panose="020B0606030504020204" pitchFamily="34" charset="0"/>
              </a:rPr>
              <a:t>Het is een misvatting dat ondervoeding alleen voorkomt bij magere mensen. Tekenen van ondervoeding worden vaak over het hoofd gezien, vooral bij mensen met overgewicht, die ongewenst spiermassa kunnen verliezen.</a:t>
            </a:r>
          </a:p>
          <a:p>
            <a:endParaRPr lang="nl-NL" b="0" i="0" dirty="0">
              <a:solidFill>
                <a:srgbClr val="575756"/>
              </a:solidFill>
              <a:effectLst/>
              <a:highlight>
                <a:srgbClr val="FFFFFF"/>
              </a:highlight>
              <a:latin typeface="open sans" panose="020B0606030504020204" pitchFamily="34" charset="0"/>
            </a:endParaRPr>
          </a:p>
          <a:p>
            <a:r>
              <a:rPr lang="nl-NL" b="0" i="0" dirty="0">
                <a:solidFill>
                  <a:srgbClr val="000000"/>
                </a:solidFill>
                <a:effectLst/>
                <a:highlight>
                  <a:srgbClr val="FFFFFF"/>
                </a:highlight>
                <a:latin typeface="Helvetica" panose="020B0604020202020204" pitchFamily="34" charset="0"/>
              </a:rPr>
              <a:t>Een gezond gewicht staat in relatie tot de lichaamslengte. Je kunt dat berekenen met de Body Mass Index (BMI). Een BMI tussen de 18,5 en 25 betekent dat je een gezond gewicht hebt. Bij een BMI lager dan 18,5 heb je een ondergewicht en kun je ondervoed raken. Maar ook bij een BMI van boven de 25 kan het zijn dat je ondervoed raakt omdat je niet voldoende voedingsstoffen binnenkrijgt die je nodig hebt voor een lang en gezond leven, zo legt de Wageningse onderzoeker Saskia Osendarp uit tijdens een internetcollege van Universiteit van Nederland.</a:t>
            </a:r>
            <a:endParaRPr lang="nl-NL" dirty="0"/>
          </a:p>
          <a:p>
            <a:endParaRPr lang="nl-NL" dirty="0"/>
          </a:p>
        </p:txBody>
      </p:sp>
      <p:sp>
        <p:nvSpPr>
          <p:cNvPr id="4" name="Tijdelijke aanduiding voor dianummer 3"/>
          <p:cNvSpPr>
            <a:spLocks noGrp="1"/>
          </p:cNvSpPr>
          <p:nvPr>
            <p:ph type="sldNum" sz="quarter" idx="5"/>
          </p:nvPr>
        </p:nvSpPr>
        <p:spPr/>
        <p:txBody>
          <a:bodyPr/>
          <a:lstStyle/>
          <a:p>
            <a:fld id="{0294EE6C-97DB-4441-8C67-1DBEAC3204B0}" type="slidenum">
              <a:rPr lang="nl-NL" smtClean="0"/>
              <a:t>38</a:t>
            </a:fld>
            <a:endParaRPr lang="nl-NL"/>
          </a:p>
        </p:txBody>
      </p:sp>
    </p:spTree>
    <p:extLst>
      <p:ext uri="{BB962C8B-B14F-4D97-AF65-F5344CB8AC3E}">
        <p14:creationId xmlns:p14="http://schemas.microsoft.com/office/powerpoint/2010/main" val="6740594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E1FB-C093-C94F-93CA-DD50CF888431}"/>
              </a:ext>
            </a:extLst>
          </p:cNvPr>
          <p:cNvSpPr>
            <a:spLocks noGrp="1"/>
          </p:cNvSpPr>
          <p:nvPr>
            <p:ph type="ctrTitle"/>
          </p:nvPr>
        </p:nvSpPr>
        <p:spPr>
          <a:xfrm>
            <a:off x="1524000" y="1396313"/>
            <a:ext cx="9144000" cy="2113649"/>
          </a:xfrm>
        </p:spPr>
        <p:txBody>
          <a:bodyPr anchor="b"/>
          <a:lstStyle>
            <a:lvl1pPr algn="ctr">
              <a:defRPr sz="6000" b="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endParaRPr lang="nl-NL" dirty="0"/>
          </a:p>
        </p:txBody>
      </p:sp>
      <p:sp>
        <p:nvSpPr>
          <p:cNvPr id="3" name="Subtitle 2">
            <a:extLst>
              <a:ext uri="{FF2B5EF4-FFF2-40B4-BE49-F238E27FC236}">
                <a16:creationId xmlns:a16="http://schemas.microsoft.com/office/drawing/2014/main" id="{A36ED5A2-815F-E348-BE29-43CC87409F76}"/>
              </a:ext>
            </a:extLst>
          </p:cNvPr>
          <p:cNvSpPr>
            <a:spLocks noGrp="1"/>
          </p:cNvSpPr>
          <p:nvPr>
            <p:ph type="subTitle" idx="1"/>
          </p:nvPr>
        </p:nvSpPr>
        <p:spPr>
          <a:xfrm>
            <a:off x="1524000" y="3602038"/>
            <a:ext cx="9144000" cy="1655762"/>
          </a:xfrm>
        </p:spPr>
        <p:txBody>
          <a:bodyPr/>
          <a:lstStyle>
            <a:lvl1pPr marL="0" indent="0" algn="ctr">
              <a:buNone/>
              <a:defRPr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Date Placeholder 3">
            <a:extLst>
              <a:ext uri="{FF2B5EF4-FFF2-40B4-BE49-F238E27FC236}">
                <a16:creationId xmlns:a16="http://schemas.microsoft.com/office/drawing/2014/main" id="{1DCF847E-2393-B24C-A8F8-6E90C872AB92}"/>
              </a:ext>
            </a:extLst>
          </p:cNvPr>
          <p:cNvSpPr>
            <a:spLocks noGrp="1"/>
          </p:cNvSpPr>
          <p:nvPr>
            <p:ph type="dt" sz="half" idx="10"/>
          </p:nvPr>
        </p:nvSpPr>
        <p:spPr/>
        <p:txBody>
          <a:bodyPr/>
          <a:lstStyle>
            <a:lvl1pPr>
              <a:defRPr sz="900">
                <a:latin typeface="Verdana" panose="020B0604030504040204" pitchFamily="34" charset="0"/>
                <a:ea typeface="Verdana" panose="020B0604030504040204" pitchFamily="34" charset="0"/>
                <a:cs typeface="Verdana" panose="020B0604030504040204" pitchFamily="34" charset="0"/>
              </a:defRPr>
            </a:lvl1pPr>
          </a:lstStyle>
          <a:p>
            <a:fld id="{CEE77E40-3412-2043-8751-ECAB75A7B3F6}" type="datetimeFigureOut">
              <a:rPr lang="nl-NL" smtClean="0"/>
              <a:pPr/>
              <a:t>28-5-2024</a:t>
            </a:fld>
            <a:endParaRPr lang="nl-NL" dirty="0"/>
          </a:p>
        </p:txBody>
      </p:sp>
      <p:sp>
        <p:nvSpPr>
          <p:cNvPr id="5" name="Footer Placeholder 4">
            <a:extLst>
              <a:ext uri="{FF2B5EF4-FFF2-40B4-BE49-F238E27FC236}">
                <a16:creationId xmlns:a16="http://schemas.microsoft.com/office/drawing/2014/main" id="{0C6BD375-8AFA-5B4B-828F-595128FA84D8}"/>
              </a:ext>
            </a:extLst>
          </p:cNvPr>
          <p:cNvSpPr>
            <a:spLocks noGrp="1"/>
          </p:cNvSpPr>
          <p:nvPr>
            <p:ph type="ftr" sz="quarter" idx="11"/>
          </p:nvPr>
        </p:nvSpPr>
        <p:spPr/>
        <p:txBody>
          <a:bodyPr/>
          <a:lstStyle>
            <a:lvl1pPr>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nl-NL" dirty="0"/>
          </a:p>
        </p:txBody>
      </p:sp>
      <p:sp>
        <p:nvSpPr>
          <p:cNvPr id="6" name="Slide Number Placeholder 5">
            <a:extLst>
              <a:ext uri="{FF2B5EF4-FFF2-40B4-BE49-F238E27FC236}">
                <a16:creationId xmlns:a16="http://schemas.microsoft.com/office/drawing/2014/main" id="{1975427A-736E-BC40-8BDF-666B7E0FA054}"/>
              </a:ext>
            </a:extLst>
          </p:cNvPr>
          <p:cNvSpPr>
            <a:spLocks noGrp="1"/>
          </p:cNvSpPr>
          <p:nvPr>
            <p:ph type="sldNum" sz="quarter" idx="12"/>
          </p:nvPr>
        </p:nvSpPr>
        <p:spPr/>
        <p:txBody>
          <a:bodyPr/>
          <a:lstStyle>
            <a:lvl1pPr>
              <a:defRPr sz="900">
                <a:latin typeface="Verdana" panose="020B0604030504040204" pitchFamily="34" charset="0"/>
                <a:ea typeface="Verdana" panose="020B0604030504040204" pitchFamily="34" charset="0"/>
                <a:cs typeface="Verdana" panose="020B0604030504040204" pitchFamily="34" charset="0"/>
              </a:defRPr>
            </a:lvl1pPr>
          </a:lstStyle>
          <a:p>
            <a:fld id="{9FA4CA3A-EBEE-0048-BDAC-00A563B903DA}" type="slidenum">
              <a:rPr lang="nl-NL" smtClean="0"/>
              <a:pPr/>
              <a:t>‹nr.›</a:t>
            </a:fld>
            <a:endParaRPr lang="nl-NL" dirty="0"/>
          </a:p>
        </p:txBody>
      </p:sp>
    </p:spTree>
    <p:extLst>
      <p:ext uri="{BB962C8B-B14F-4D97-AF65-F5344CB8AC3E}">
        <p14:creationId xmlns:p14="http://schemas.microsoft.com/office/powerpoint/2010/main" val="3781501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met bij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089483-DB6B-7145-AAE3-0F5F49AA75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Date Placeholder 4">
            <a:extLst>
              <a:ext uri="{FF2B5EF4-FFF2-40B4-BE49-F238E27FC236}">
                <a16:creationId xmlns:a16="http://schemas.microsoft.com/office/drawing/2014/main" id="{4630D3DF-74BE-3E4E-9FD7-50F99C7E53BD}"/>
              </a:ext>
            </a:extLst>
          </p:cNvPr>
          <p:cNvSpPr>
            <a:spLocks noGrp="1"/>
          </p:cNvSpPr>
          <p:nvPr>
            <p:ph type="dt" sz="half" idx="10"/>
          </p:nvPr>
        </p:nvSpPr>
        <p:spPr/>
        <p:txBody>
          <a:bodyPr/>
          <a:lstStyle/>
          <a:p>
            <a:fld id="{CEE77E40-3412-2043-8751-ECAB75A7B3F6}" type="datetimeFigureOut">
              <a:rPr lang="nl-NL" smtClean="0"/>
              <a:t>28-5-2024</a:t>
            </a:fld>
            <a:endParaRPr lang="nl-NL"/>
          </a:p>
        </p:txBody>
      </p:sp>
      <p:sp>
        <p:nvSpPr>
          <p:cNvPr id="6" name="Footer Placeholder 5">
            <a:extLst>
              <a:ext uri="{FF2B5EF4-FFF2-40B4-BE49-F238E27FC236}">
                <a16:creationId xmlns:a16="http://schemas.microsoft.com/office/drawing/2014/main" id="{E11F4E0C-F0D4-644A-AECD-A3704173AA23}"/>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30AD699-A4D6-9E4E-9C9D-8F7A63D123BF}"/>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3">
            <a:extLst>
              <a:ext uri="{FF2B5EF4-FFF2-40B4-BE49-F238E27FC236}">
                <a16:creationId xmlns:a16="http://schemas.microsoft.com/office/drawing/2014/main" id="{48D8700C-04ED-B544-9678-F166BE761ADE}"/>
              </a:ext>
            </a:extLst>
          </p:cNvPr>
          <p:cNvSpPr/>
          <p:nvPr userDrawn="1"/>
        </p:nvSpPr>
        <p:spPr>
          <a:xfrm>
            <a:off x="-4638671" y="-63661"/>
            <a:ext cx="10180166" cy="698532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7971 w 10000"/>
              <a:gd name="connsiteY3" fmla="*/ 8699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7932 w 10000"/>
              <a:gd name="connsiteY3" fmla="*/ 9120 h 10000"/>
              <a:gd name="connsiteX4" fmla="*/ 0 w 10000"/>
              <a:gd name="connsiteY4" fmla="*/ 10000 h 10000"/>
              <a:gd name="connsiteX0" fmla="*/ 0 w 10118"/>
              <a:gd name="connsiteY0" fmla="*/ 10018 h 10018"/>
              <a:gd name="connsiteX1" fmla="*/ 2000 w 10118"/>
              <a:gd name="connsiteY1" fmla="*/ 18 h 10018"/>
              <a:gd name="connsiteX2" fmla="*/ 10118 w 10118"/>
              <a:gd name="connsiteY2" fmla="*/ 0 h 10018"/>
              <a:gd name="connsiteX3" fmla="*/ 7932 w 10118"/>
              <a:gd name="connsiteY3" fmla="*/ 9138 h 10018"/>
              <a:gd name="connsiteX4" fmla="*/ 0 w 10118"/>
              <a:gd name="connsiteY4" fmla="*/ 10018 h 10018"/>
              <a:gd name="connsiteX0" fmla="*/ 0 w 8294"/>
              <a:gd name="connsiteY0" fmla="*/ 9120 h 9138"/>
              <a:gd name="connsiteX1" fmla="*/ 176 w 8294"/>
              <a:gd name="connsiteY1" fmla="*/ 18 h 9138"/>
              <a:gd name="connsiteX2" fmla="*/ 8294 w 8294"/>
              <a:gd name="connsiteY2" fmla="*/ 0 h 9138"/>
              <a:gd name="connsiteX3" fmla="*/ 6108 w 8294"/>
              <a:gd name="connsiteY3" fmla="*/ 9138 h 9138"/>
              <a:gd name="connsiteX4" fmla="*/ 0 w 8294"/>
              <a:gd name="connsiteY4" fmla="*/ 9120 h 9138"/>
              <a:gd name="connsiteX0" fmla="*/ 22 w 9809"/>
              <a:gd name="connsiteY0" fmla="*/ 10000 h 10000"/>
              <a:gd name="connsiteX1" fmla="*/ 21 w 9809"/>
              <a:gd name="connsiteY1" fmla="*/ 20 h 10000"/>
              <a:gd name="connsiteX2" fmla="*/ 9809 w 9809"/>
              <a:gd name="connsiteY2" fmla="*/ 0 h 10000"/>
              <a:gd name="connsiteX3" fmla="*/ 7173 w 9809"/>
              <a:gd name="connsiteY3" fmla="*/ 10000 h 10000"/>
              <a:gd name="connsiteX4" fmla="*/ 22 w 9809"/>
              <a:gd name="connsiteY4" fmla="*/ 10000 h 10000"/>
              <a:gd name="connsiteX0" fmla="*/ 0 w 10050"/>
              <a:gd name="connsiteY0" fmla="*/ 10020 h 10020"/>
              <a:gd name="connsiteX1" fmla="*/ 71 w 10050"/>
              <a:gd name="connsiteY1" fmla="*/ 20 h 10020"/>
              <a:gd name="connsiteX2" fmla="*/ 10050 w 10050"/>
              <a:gd name="connsiteY2" fmla="*/ 0 h 10020"/>
              <a:gd name="connsiteX3" fmla="*/ 7363 w 10050"/>
              <a:gd name="connsiteY3" fmla="*/ 10000 h 10020"/>
              <a:gd name="connsiteX4" fmla="*/ 0 w 10050"/>
              <a:gd name="connsiteY4" fmla="*/ 10020 h 10020"/>
              <a:gd name="connsiteX0" fmla="*/ 0 w 10050"/>
              <a:gd name="connsiteY0" fmla="*/ 10020 h 10020"/>
              <a:gd name="connsiteX1" fmla="*/ 2031 w 10050"/>
              <a:gd name="connsiteY1" fmla="*/ 1015 h 10020"/>
              <a:gd name="connsiteX2" fmla="*/ 10050 w 10050"/>
              <a:gd name="connsiteY2" fmla="*/ 0 h 10020"/>
              <a:gd name="connsiteX3" fmla="*/ 7363 w 10050"/>
              <a:gd name="connsiteY3" fmla="*/ 10000 h 10020"/>
              <a:gd name="connsiteX4" fmla="*/ 0 w 10050"/>
              <a:gd name="connsiteY4" fmla="*/ 10020 h 10020"/>
              <a:gd name="connsiteX0" fmla="*/ 0 w 10050"/>
              <a:gd name="connsiteY0" fmla="*/ 10020 h 10020"/>
              <a:gd name="connsiteX1" fmla="*/ 1291 w 10050"/>
              <a:gd name="connsiteY1" fmla="*/ 6 h 10020"/>
              <a:gd name="connsiteX2" fmla="*/ 10050 w 10050"/>
              <a:gd name="connsiteY2" fmla="*/ 0 h 10020"/>
              <a:gd name="connsiteX3" fmla="*/ 7363 w 10050"/>
              <a:gd name="connsiteY3" fmla="*/ 10000 h 10020"/>
              <a:gd name="connsiteX4" fmla="*/ 0 w 10050"/>
              <a:gd name="connsiteY4" fmla="*/ 10020 h 10020"/>
              <a:gd name="connsiteX0" fmla="*/ 988 w 8763"/>
              <a:gd name="connsiteY0" fmla="*/ 9077 h 10000"/>
              <a:gd name="connsiteX1" fmla="*/ 4 w 8763"/>
              <a:gd name="connsiteY1" fmla="*/ 6 h 10000"/>
              <a:gd name="connsiteX2" fmla="*/ 8763 w 8763"/>
              <a:gd name="connsiteY2" fmla="*/ 0 h 10000"/>
              <a:gd name="connsiteX3" fmla="*/ 6076 w 8763"/>
              <a:gd name="connsiteY3" fmla="*/ 10000 h 10000"/>
              <a:gd name="connsiteX4" fmla="*/ 988 w 8763"/>
              <a:gd name="connsiteY4" fmla="*/ 9077 h 10000"/>
              <a:gd name="connsiteX0" fmla="*/ 7 w 10021"/>
              <a:gd name="connsiteY0" fmla="*/ 10020 h 10020"/>
              <a:gd name="connsiteX1" fmla="*/ 26 w 10021"/>
              <a:gd name="connsiteY1" fmla="*/ 6 h 10020"/>
              <a:gd name="connsiteX2" fmla="*/ 10021 w 10021"/>
              <a:gd name="connsiteY2" fmla="*/ 0 h 10020"/>
              <a:gd name="connsiteX3" fmla="*/ 6955 w 10021"/>
              <a:gd name="connsiteY3" fmla="*/ 10000 h 10020"/>
              <a:gd name="connsiteX4" fmla="*/ 7 w 10021"/>
              <a:gd name="connsiteY4" fmla="*/ 10020 h 10020"/>
              <a:gd name="connsiteX0" fmla="*/ 14 w 10028"/>
              <a:gd name="connsiteY0" fmla="*/ 10020 h 10020"/>
              <a:gd name="connsiteX1" fmla="*/ 33 w 10028"/>
              <a:gd name="connsiteY1" fmla="*/ 6 h 10020"/>
              <a:gd name="connsiteX2" fmla="*/ 10028 w 10028"/>
              <a:gd name="connsiteY2" fmla="*/ 0 h 10020"/>
              <a:gd name="connsiteX3" fmla="*/ 6962 w 10028"/>
              <a:gd name="connsiteY3" fmla="*/ 10000 h 10020"/>
              <a:gd name="connsiteX4" fmla="*/ 14 w 10028"/>
              <a:gd name="connsiteY4" fmla="*/ 10020 h 10020"/>
              <a:gd name="connsiteX0" fmla="*/ 0 w 10014"/>
              <a:gd name="connsiteY0" fmla="*/ 10020 h 10020"/>
              <a:gd name="connsiteX1" fmla="*/ 19 w 10014"/>
              <a:gd name="connsiteY1" fmla="*/ 6 h 10020"/>
              <a:gd name="connsiteX2" fmla="*/ 10014 w 10014"/>
              <a:gd name="connsiteY2" fmla="*/ 0 h 10020"/>
              <a:gd name="connsiteX3" fmla="*/ 6948 w 10014"/>
              <a:gd name="connsiteY3" fmla="*/ 10000 h 10020"/>
              <a:gd name="connsiteX4" fmla="*/ 0 w 10014"/>
              <a:gd name="connsiteY4" fmla="*/ 10020 h 10020"/>
              <a:gd name="connsiteX0" fmla="*/ 0 w 10014"/>
              <a:gd name="connsiteY0" fmla="*/ 10020 h 10020"/>
              <a:gd name="connsiteX1" fmla="*/ 19 w 10014"/>
              <a:gd name="connsiteY1" fmla="*/ 6 h 10020"/>
              <a:gd name="connsiteX2" fmla="*/ 10014 w 10014"/>
              <a:gd name="connsiteY2" fmla="*/ 0 h 10020"/>
              <a:gd name="connsiteX3" fmla="*/ 6948 w 10014"/>
              <a:gd name="connsiteY3" fmla="*/ 10000 h 10020"/>
              <a:gd name="connsiteX4" fmla="*/ 0 w 10014"/>
              <a:gd name="connsiteY4" fmla="*/ 10020 h 10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4" h="10020">
                <a:moveTo>
                  <a:pt x="0" y="10020"/>
                </a:moveTo>
                <a:cubicBezTo>
                  <a:pt x="39" y="6687"/>
                  <a:pt x="-28" y="3378"/>
                  <a:pt x="19" y="6"/>
                </a:cubicBezTo>
                <a:lnTo>
                  <a:pt x="10014" y="0"/>
                </a:lnTo>
                <a:lnTo>
                  <a:pt x="6948" y="10000"/>
                </a:lnTo>
                <a:lnTo>
                  <a:pt x="0" y="10020"/>
                </a:lnTo>
                <a:close/>
              </a:path>
            </a:pathLst>
          </a:custGeom>
          <a:blipFill dpi="0" rotWithShape="1">
            <a:blip r:embed="rId3">
              <a:extLst>
                <a:ext uri="{28A0092B-C50C-407E-A947-70E740481C1C}">
                  <a14:useLocalDpi xmlns:a14="http://schemas.microsoft.com/office/drawing/2010/main" val="0"/>
                </a:ext>
              </a:extLst>
            </a:blip>
            <a:srcRect/>
            <a:stretch>
              <a:fillRect l="42676" r="-453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26713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met bijschrift">
    <p:bg>
      <p:bgPr>
        <a:solidFill>
          <a:srgbClr val="0121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CABA-4CA3-9C4F-98DB-5E909D50CF8B}"/>
              </a:ext>
            </a:extLst>
          </p:cNvPr>
          <p:cNvSpPr>
            <a:spLocks noGrp="1"/>
          </p:cNvSpPr>
          <p:nvPr>
            <p:ph type="title"/>
          </p:nvPr>
        </p:nvSpPr>
        <p:spPr>
          <a:xfrm>
            <a:off x="839788" y="457200"/>
            <a:ext cx="6838827" cy="1600200"/>
          </a:xfrm>
        </p:spPr>
        <p:txBody>
          <a:bodyPr anchor="b">
            <a:normAutofit/>
          </a:bodyPr>
          <a:lstStyle>
            <a:lvl1pPr>
              <a:defRPr sz="4000">
                <a:solidFill>
                  <a:srgbClr val="FACA21"/>
                </a:solidFill>
              </a:defRPr>
            </a:lvl1pPr>
          </a:lstStyle>
          <a:p>
            <a:r>
              <a:rPr lang="nl-NL"/>
              <a:t>Klik om stijl te bewerken</a:t>
            </a:r>
            <a:endParaRPr lang="nl-NL" dirty="0"/>
          </a:p>
        </p:txBody>
      </p:sp>
      <p:sp>
        <p:nvSpPr>
          <p:cNvPr id="4" name="Text Placeholder 3">
            <a:extLst>
              <a:ext uri="{FF2B5EF4-FFF2-40B4-BE49-F238E27FC236}">
                <a16:creationId xmlns:a16="http://schemas.microsoft.com/office/drawing/2014/main" id="{11AD5A50-DA88-9447-9E19-0F2AE1D41F53}"/>
              </a:ext>
            </a:extLst>
          </p:cNvPr>
          <p:cNvSpPr>
            <a:spLocks noGrp="1"/>
          </p:cNvSpPr>
          <p:nvPr>
            <p:ph type="body" sz="half" idx="2"/>
          </p:nvPr>
        </p:nvSpPr>
        <p:spPr>
          <a:xfrm>
            <a:off x="839788" y="2145322"/>
            <a:ext cx="6158889" cy="372366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FE19602B-6EEF-1C40-8075-6B7CC95600EE}"/>
              </a:ext>
            </a:extLst>
          </p:cNvPr>
          <p:cNvSpPr>
            <a:spLocks noGrp="1"/>
          </p:cNvSpPr>
          <p:nvPr>
            <p:ph type="dt" sz="half" idx="10"/>
          </p:nvPr>
        </p:nvSpPr>
        <p:spPr/>
        <p:txBody>
          <a:bodyPr/>
          <a:lstStyle>
            <a:lvl1pPr>
              <a:defRPr>
                <a:solidFill>
                  <a:schemeClr val="bg1"/>
                </a:solidFill>
              </a:defRPr>
            </a:lvl1pPr>
          </a:lstStyle>
          <a:p>
            <a:fld id="{CEE77E40-3412-2043-8751-ECAB75A7B3F6}" type="datetimeFigureOut">
              <a:rPr lang="nl-NL" smtClean="0"/>
              <a:pPr/>
              <a:t>28-5-2024</a:t>
            </a:fld>
            <a:endParaRPr lang="nl-NL" dirty="0"/>
          </a:p>
        </p:txBody>
      </p:sp>
      <p:sp>
        <p:nvSpPr>
          <p:cNvPr id="7" name="Slide Number Placeholder 6">
            <a:extLst>
              <a:ext uri="{FF2B5EF4-FFF2-40B4-BE49-F238E27FC236}">
                <a16:creationId xmlns:a16="http://schemas.microsoft.com/office/drawing/2014/main" id="{D4578584-5F5B-C34D-ACF4-7593DA0E75D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2">
            <a:extLst>
              <a:ext uri="{FF2B5EF4-FFF2-40B4-BE49-F238E27FC236}">
                <a16:creationId xmlns:a16="http://schemas.microsoft.com/office/drawing/2014/main" id="{6818AC45-7418-A947-9E27-6A099F963813}"/>
              </a:ext>
            </a:extLst>
          </p:cNvPr>
          <p:cNvSpPr/>
          <p:nvPr userDrawn="1"/>
        </p:nvSpPr>
        <p:spPr>
          <a:xfrm>
            <a:off x="5578998" y="-81022"/>
            <a:ext cx="8210310" cy="69854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0" h="10034">
                <a:moveTo>
                  <a:pt x="0" y="10000"/>
                </a:moveTo>
                <a:lnTo>
                  <a:pt x="5147" y="17"/>
                </a:lnTo>
                <a:lnTo>
                  <a:pt x="13557" y="0"/>
                </a:lnTo>
                <a:cubicBezTo>
                  <a:pt x="13561" y="3345"/>
                  <a:pt x="13566" y="6689"/>
                  <a:pt x="13570" y="10034"/>
                </a:cubicBezTo>
                <a:lnTo>
                  <a:pt x="0" y="10000"/>
                </a:lnTo>
                <a:close/>
              </a:path>
            </a:pathLst>
          </a:custGeom>
          <a:blipFill dpi="0" rotWithShape="1">
            <a:blip r:embed="rId2">
              <a:extLst>
                <a:ext uri="{28A0092B-C50C-407E-A947-70E740481C1C}">
                  <a14:useLocalDpi xmlns:a14="http://schemas.microsoft.com/office/drawing/2010/main" val="0"/>
                </a:ext>
              </a:extLst>
            </a:blip>
            <a:srcRect/>
            <a:stretch>
              <a:fillRect l="-1243" r="-27455"/>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3071948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rgbClr val="8EC34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CABA-4CA3-9C4F-98DB-5E909D50CF8B}"/>
              </a:ext>
            </a:extLst>
          </p:cNvPr>
          <p:cNvSpPr>
            <a:spLocks noGrp="1"/>
          </p:cNvSpPr>
          <p:nvPr>
            <p:ph type="title"/>
          </p:nvPr>
        </p:nvSpPr>
        <p:spPr>
          <a:xfrm>
            <a:off x="839788" y="457200"/>
            <a:ext cx="6838827" cy="1600200"/>
          </a:xfrm>
        </p:spPr>
        <p:txBody>
          <a:bodyPr anchor="b">
            <a:normAutofit/>
          </a:bodyPr>
          <a:lstStyle>
            <a:lvl1pPr>
              <a:defRPr sz="4000">
                <a:solidFill>
                  <a:schemeClr val="tx1">
                    <a:lumMod val="75000"/>
                    <a:lumOff val="25000"/>
                  </a:schemeClr>
                </a:solidFill>
              </a:defRPr>
            </a:lvl1pPr>
          </a:lstStyle>
          <a:p>
            <a:r>
              <a:rPr lang="nl-NL"/>
              <a:t>Klik om stijl te bewerken</a:t>
            </a:r>
            <a:endParaRPr lang="nl-NL" dirty="0"/>
          </a:p>
        </p:txBody>
      </p:sp>
      <p:sp>
        <p:nvSpPr>
          <p:cNvPr id="4" name="Text Placeholder 3">
            <a:extLst>
              <a:ext uri="{FF2B5EF4-FFF2-40B4-BE49-F238E27FC236}">
                <a16:creationId xmlns:a16="http://schemas.microsoft.com/office/drawing/2014/main" id="{11AD5A50-DA88-9447-9E19-0F2AE1D41F53}"/>
              </a:ext>
            </a:extLst>
          </p:cNvPr>
          <p:cNvSpPr>
            <a:spLocks noGrp="1"/>
          </p:cNvSpPr>
          <p:nvPr>
            <p:ph type="body" sz="half" idx="2"/>
          </p:nvPr>
        </p:nvSpPr>
        <p:spPr>
          <a:xfrm>
            <a:off x="839788" y="2145322"/>
            <a:ext cx="6158889" cy="3723665"/>
          </a:xfrm>
        </p:spPr>
        <p:txBody>
          <a:bodyPr/>
          <a:lstStyle>
            <a:lvl1pPr marL="0" indent="0">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FE19602B-6EEF-1C40-8075-6B7CC95600EE}"/>
              </a:ext>
            </a:extLst>
          </p:cNvPr>
          <p:cNvSpPr>
            <a:spLocks noGrp="1"/>
          </p:cNvSpPr>
          <p:nvPr>
            <p:ph type="dt" sz="half" idx="10"/>
          </p:nvPr>
        </p:nvSpPr>
        <p:spPr/>
        <p:txBody>
          <a:bodyPr/>
          <a:lstStyle>
            <a:lvl1pPr>
              <a:defRPr>
                <a:solidFill>
                  <a:schemeClr val="tx1">
                    <a:lumMod val="75000"/>
                    <a:lumOff val="25000"/>
                  </a:schemeClr>
                </a:solidFill>
              </a:defRPr>
            </a:lvl1pPr>
          </a:lstStyle>
          <a:p>
            <a:fld id="{CEE77E40-3412-2043-8751-ECAB75A7B3F6}" type="datetimeFigureOut">
              <a:rPr lang="nl-NL" smtClean="0"/>
              <a:pPr/>
              <a:t>28-5-2024</a:t>
            </a:fld>
            <a:endParaRPr lang="nl-NL" dirty="0"/>
          </a:p>
        </p:txBody>
      </p:sp>
      <p:sp>
        <p:nvSpPr>
          <p:cNvPr id="7" name="Slide Number Placeholder 6">
            <a:extLst>
              <a:ext uri="{FF2B5EF4-FFF2-40B4-BE49-F238E27FC236}">
                <a16:creationId xmlns:a16="http://schemas.microsoft.com/office/drawing/2014/main" id="{D4578584-5F5B-C34D-ACF4-7593DA0E75D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2">
            <a:extLst>
              <a:ext uri="{FF2B5EF4-FFF2-40B4-BE49-F238E27FC236}">
                <a16:creationId xmlns:a16="http://schemas.microsoft.com/office/drawing/2014/main" id="{6818AC45-7418-A947-9E27-6A099F963813}"/>
              </a:ext>
            </a:extLst>
          </p:cNvPr>
          <p:cNvSpPr/>
          <p:nvPr userDrawn="1"/>
        </p:nvSpPr>
        <p:spPr>
          <a:xfrm>
            <a:off x="5578998" y="-81022"/>
            <a:ext cx="8210310" cy="69854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0" h="10034">
                <a:moveTo>
                  <a:pt x="0" y="10000"/>
                </a:moveTo>
                <a:lnTo>
                  <a:pt x="5147" y="17"/>
                </a:lnTo>
                <a:lnTo>
                  <a:pt x="13557" y="0"/>
                </a:lnTo>
                <a:cubicBezTo>
                  <a:pt x="13561" y="3345"/>
                  <a:pt x="13566" y="6689"/>
                  <a:pt x="13570" y="10034"/>
                </a:cubicBezTo>
                <a:lnTo>
                  <a:pt x="0" y="10000"/>
                </a:lnTo>
                <a:close/>
              </a:path>
            </a:pathLst>
          </a:custGeom>
          <a:blipFill dpi="0" rotWithShape="1">
            <a:blip r:embed="rId2">
              <a:extLst>
                <a:ext uri="{28A0092B-C50C-407E-A947-70E740481C1C}">
                  <a14:useLocalDpi xmlns:a14="http://schemas.microsoft.com/office/drawing/2010/main" val="0"/>
                </a:ext>
              </a:extLst>
            </a:blip>
            <a:srcRect/>
            <a:stretch>
              <a:fillRect l="-1243" r="-27455"/>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3753456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rgbClr val="D11A6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CABA-4CA3-9C4F-98DB-5E909D50CF8B}"/>
              </a:ext>
            </a:extLst>
          </p:cNvPr>
          <p:cNvSpPr>
            <a:spLocks noGrp="1"/>
          </p:cNvSpPr>
          <p:nvPr>
            <p:ph type="title"/>
          </p:nvPr>
        </p:nvSpPr>
        <p:spPr>
          <a:xfrm>
            <a:off x="839788" y="457200"/>
            <a:ext cx="6838827" cy="1600200"/>
          </a:xfrm>
        </p:spPr>
        <p:txBody>
          <a:bodyPr anchor="b">
            <a:normAutofit/>
          </a:bodyPr>
          <a:lstStyle>
            <a:lvl1pPr>
              <a:defRPr sz="4000">
                <a:solidFill>
                  <a:schemeClr val="bg1"/>
                </a:solidFill>
              </a:defRPr>
            </a:lvl1pPr>
          </a:lstStyle>
          <a:p>
            <a:r>
              <a:rPr lang="nl-NL"/>
              <a:t>Klik om stijl te bewerken</a:t>
            </a:r>
            <a:endParaRPr lang="nl-NL" dirty="0"/>
          </a:p>
        </p:txBody>
      </p:sp>
      <p:sp>
        <p:nvSpPr>
          <p:cNvPr id="4" name="Text Placeholder 3">
            <a:extLst>
              <a:ext uri="{FF2B5EF4-FFF2-40B4-BE49-F238E27FC236}">
                <a16:creationId xmlns:a16="http://schemas.microsoft.com/office/drawing/2014/main" id="{11AD5A50-DA88-9447-9E19-0F2AE1D41F53}"/>
              </a:ext>
            </a:extLst>
          </p:cNvPr>
          <p:cNvSpPr>
            <a:spLocks noGrp="1"/>
          </p:cNvSpPr>
          <p:nvPr>
            <p:ph type="body" sz="half" idx="2"/>
          </p:nvPr>
        </p:nvSpPr>
        <p:spPr>
          <a:xfrm>
            <a:off x="839788" y="2145322"/>
            <a:ext cx="6158889" cy="372366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FE19602B-6EEF-1C40-8075-6B7CC95600EE}"/>
              </a:ext>
            </a:extLst>
          </p:cNvPr>
          <p:cNvSpPr>
            <a:spLocks noGrp="1"/>
          </p:cNvSpPr>
          <p:nvPr>
            <p:ph type="dt" sz="half" idx="10"/>
          </p:nvPr>
        </p:nvSpPr>
        <p:spPr/>
        <p:txBody>
          <a:bodyPr/>
          <a:lstStyle>
            <a:lvl1pPr>
              <a:defRPr>
                <a:solidFill>
                  <a:schemeClr val="bg1"/>
                </a:solidFill>
              </a:defRPr>
            </a:lvl1pPr>
          </a:lstStyle>
          <a:p>
            <a:fld id="{CEE77E40-3412-2043-8751-ECAB75A7B3F6}" type="datetimeFigureOut">
              <a:rPr lang="nl-NL" smtClean="0"/>
              <a:pPr/>
              <a:t>28-5-2024</a:t>
            </a:fld>
            <a:endParaRPr lang="nl-NL" dirty="0"/>
          </a:p>
        </p:txBody>
      </p:sp>
      <p:sp>
        <p:nvSpPr>
          <p:cNvPr id="7" name="Slide Number Placeholder 6">
            <a:extLst>
              <a:ext uri="{FF2B5EF4-FFF2-40B4-BE49-F238E27FC236}">
                <a16:creationId xmlns:a16="http://schemas.microsoft.com/office/drawing/2014/main" id="{D4578584-5F5B-C34D-ACF4-7593DA0E75D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2">
            <a:extLst>
              <a:ext uri="{FF2B5EF4-FFF2-40B4-BE49-F238E27FC236}">
                <a16:creationId xmlns:a16="http://schemas.microsoft.com/office/drawing/2014/main" id="{6818AC45-7418-A947-9E27-6A099F963813}"/>
              </a:ext>
            </a:extLst>
          </p:cNvPr>
          <p:cNvSpPr/>
          <p:nvPr userDrawn="1"/>
        </p:nvSpPr>
        <p:spPr>
          <a:xfrm>
            <a:off x="5578998" y="-81022"/>
            <a:ext cx="8210310" cy="69854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0" h="10034">
                <a:moveTo>
                  <a:pt x="0" y="10000"/>
                </a:moveTo>
                <a:lnTo>
                  <a:pt x="5147" y="17"/>
                </a:lnTo>
                <a:lnTo>
                  <a:pt x="13557" y="0"/>
                </a:lnTo>
                <a:cubicBezTo>
                  <a:pt x="13561" y="3345"/>
                  <a:pt x="13566" y="6689"/>
                  <a:pt x="13570" y="10034"/>
                </a:cubicBezTo>
                <a:lnTo>
                  <a:pt x="0" y="10000"/>
                </a:lnTo>
                <a:close/>
              </a:path>
            </a:pathLst>
          </a:custGeom>
          <a:blipFill dpi="0" rotWithShape="1">
            <a:blip r:embed="rId2">
              <a:extLst>
                <a:ext uri="{28A0092B-C50C-407E-A947-70E740481C1C}">
                  <a14:useLocalDpi xmlns:a14="http://schemas.microsoft.com/office/drawing/2010/main" val="0"/>
                </a:ext>
              </a:extLst>
            </a:blip>
            <a:srcRect/>
            <a:stretch>
              <a:fillRect l="-1243" r="-27455"/>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4118398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rgbClr val="FEE89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CABA-4CA3-9C4F-98DB-5E909D50CF8B}"/>
              </a:ext>
            </a:extLst>
          </p:cNvPr>
          <p:cNvSpPr>
            <a:spLocks noGrp="1"/>
          </p:cNvSpPr>
          <p:nvPr>
            <p:ph type="title"/>
          </p:nvPr>
        </p:nvSpPr>
        <p:spPr>
          <a:xfrm>
            <a:off x="839788" y="457200"/>
            <a:ext cx="6838827" cy="1600200"/>
          </a:xfrm>
        </p:spPr>
        <p:txBody>
          <a:bodyPr anchor="b">
            <a:normAutofit/>
          </a:bodyPr>
          <a:lstStyle>
            <a:lvl1pPr>
              <a:defRPr sz="4000">
                <a:solidFill>
                  <a:schemeClr val="tx1">
                    <a:lumMod val="75000"/>
                    <a:lumOff val="25000"/>
                  </a:schemeClr>
                </a:solidFill>
              </a:defRPr>
            </a:lvl1pPr>
          </a:lstStyle>
          <a:p>
            <a:r>
              <a:rPr lang="nl-NL"/>
              <a:t>Klik om stijl te bewerken</a:t>
            </a:r>
            <a:endParaRPr lang="nl-NL" dirty="0"/>
          </a:p>
        </p:txBody>
      </p:sp>
      <p:sp>
        <p:nvSpPr>
          <p:cNvPr id="4" name="Text Placeholder 3">
            <a:extLst>
              <a:ext uri="{FF2B5EF4-FFF2-40B4-BE49-F238E27FC236}">
                <a16:creationId xmlns:a16="http://schemas.microsoft.com/office/drawing/2014/main" id="{11AD5A50-DA88-9447-9E19-0F2AE1D41F53}"/>
              </a:ext>
            </a:extLst>
          </p:cNvPr>
          <p:cNvSpPr>
            <a:spLocks noGrp="1"/>
          </p:cNvSpPr>
          <p:nvPr>
            <p:ph type="body" sz="half" idx="2"/>
          </p:nvPr>
        </p:nvSpPr>
        <p:spPr>
          <a:xfrm>
            <a:off x="839788" y="2145322"/>
            <a:ext cx="6158889" cy="3723665"/>
          </a:xfrm>
        </p:spPr>
        <p:txBody>
          <a:bodyPr/>
          <a:lstStyle>
            <a:lvl1pPr marL="0" indent="0">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FE19602B-6EEF-1C40-8075-6B7CC95600EE}"/>
              </a:ext>
            </a:extLst>
          </p:cNvPr>
          <p:cNvSpPr>
            <a:spLocks noGrp="1"/>
          </p:cNvSpPr>
          <p:nvPr>
            <p:ph type="dt" sz="half" idx="10"/>
          </p:nvPr>
        </p:nvSpPr>
        <p:spPr/>
        <p:txBody>
          <a:bodyPr/>
          <a:lstStyle>
            <a:lvl1pPr>
              <a:defRPr>
                <a:solidFill>
                  <a:schemeClr val="tx1">
                    <a:lumMod val="75000"/>
                    <a:lumOff val="25000"/>
                  </a:schemeClr>
                </a:solidFill>
              </a:defRPr>
            </a:lvl1pPr>
          </a:lstStyle>
          <a:p>
            <a:fld id="{CEE77E40-3412-2043-8751-ECAB75A7B3F6}" type="datetimeFigureOut">
              <a:rPr lang="nl-NL" smtClean="0"/>
              <a:pPr/>
              <a:t>28-5-2024</a:t>
            </a:fld>
            <a:endParaRPr lang="nl-NL" dirty="0"/>
          </a:p>
        </p:txBody>
      </p:sp>
      <p:sp>
        <p:nvSpPr>
          <p:cNvPr id="7" name="Slide Number Placeholder 6">
            <a:extLst>
              <a:ext uri="{FF2B5EF4-FFF2-40B4-BE49-F238E27FC236}">
                <a16:creationId xmlns:a16="http://schemas.microsoft.com/office/drawing/2014/main" id="{D4578584-5F5B-C34D-ACF4-7593DA0E75D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2">
            <a:extLst>
              <a:ext uri="{FF2B5EF4-FFF2-40B4-BE49-F238E27FC236}">
                <a16:creationId xmlns:a16="http://schemas.microsoft.com/office/drawing/2014/main" id="{6818AC45-7418-A947-9E27-6A099F963813}"/>
              </a:ext>
            </a:extLst>
          </p:cNvPr>
          <p:cNvSpPr/>
          <p:nvPr userDrawn="1"/>
        </p:nvSpPr>
        <p:spPr>
          <a:xfrm>
            <a:off x="5578998" y="-81022"/>
            <a:ext cx="8210310" cy="69854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0" h="10034">
                <a:moveTo>
                  <a:pt x="0" y="10000"/>
                </a:moveTo>
                <a:lnTo>
                  <a:pt x="5147" y="17"/>
                </a:lnTo>
                <a:lnTo>
                  <a:pt x="13557" y="0"/>
                </a:lnTo>
                <a:cubicBezTo>
                  <a:pt x="13561" y="3345"/>
                  <a:pt x="13566" y="6689"/>
                  <a:pt x="13570" y="10034"/>
                </a:cubicBezTo>
                <a:lnTo>
                  <a:pt x="0" y="10000"/>
                </a:lnTo>
                <a:close/>
              </a:path>
            </a:pathLst>
          </a:custGeom>
          <a:blipFill dpi="0" rotWithShape="1">
            <a:blip r:embed="rId2">
              <a:extLst>
                <a:ext uri="{28A0092B-C50C-407E-A947-70E740481C1C}">
                  <a14:useLocalDpi xmlns:a14="http://schemas.microsoft.com/office/drawing/2010/main" val="0"/>
                </a:ext>
              </a:extLst>
            </a:blip>
            <a:srcRect/>
            <a:stretch>
              <a:fillRect l="-1243" r="-27455"/>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290927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1C37-CCB7-2F45-B885-21EEB58ED64A}"/>
              </a:ext>
            </a:extLst>
          </p:cNvPr>
          <p:cNvSpPr>
            <a:spLocks noGrp="1"/>
          </p:cNvSpPr>
          <p:nvPr>
            <p:ph type="title"/>
          </p:nvPr>
        </p:nvSpPr>
        <p:spPr/>
        <p:txBody>
          <a:bodyPr/>
          <a:lstStyle/>
          <a:p>
            <a:r>
              <a:rPr lang="nl-NL"/>
              <a:t>Klik om stijl te bewerken</a:t>
            </a:r>
          </a:p>
        </p:txBody>
      </p:sp>
      <p:sp>
        <p:nvSpPr>
          <p:cNvPr id="3" name="Vertical Text Placeholder 2">
            <a:extLst>
              <a:ext uri="{FF2B5EF4-FFF2-40B4-BE49-F238E27FC236}">
                <a16:creationId xmlns:a16="http://schemas.microsoft.com/office/drawing/2014/main" id="{5177501F-82B1-0C40-AC7B-D95C0F8D81A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3ECA8202-875C-714A-9FDD-E929A8FFB3B4}"/>
              </a:ext>
            </a:extLst>
          </p:cNvPr>
          <p:cNvSpPr>
            <a:spLocks noGrp="1"/>
          </p:cNvSpPr>
          <p:nvPr>
            <p:ph type="dt" sz="half" idx="10"/>
          </p:nvPr>
        </p:nvSpPr>
        <p:spPr/>
        <p:txBody>
          <a:bodyPr/>
          <a:lstStyle/>
          <a:p>
            <a:fld id="{CEE77E40-3412-2043-8751-ECAB75A7B3F6}" type="datetimeFigureOut">
              <a:rPr lang="nl-NL" smtClean="0"/>
              <a:t>28-5-2024</a:t>
            </a:fld>
            <a:endParaRPr lang="nl-NL"/>
          </a:p>
        </p:txBody>
      </p:sp>
      <p:sp>
        <p:nvSpPr>
          <p:cNvPr id="5" name="Footer Placeholder 4">
            <a:extLst>
              <a:ext uri="{FF2B5EF4-FFF2-40B4-BE49-F238E27FC236}">
                <a16:creationId xmlns:a16="http://schemas.microsoft.com/office/drawing/2014/main" id="{D08B37A6-EB35-364C-B476-272C0CAF0B8F}"/>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661ACFA-11C1-C14F-8CA9-B995F194C92C}"/>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1069755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DCB10A-E79D-AF43-A77D-E0DD17D372A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Vertical Text Placeholder 2">
            <a:extLst>
              <a:ext uri="{FF2B5EF4-FFF2-40B4-BE49-F238E27FC236}">
                <a16:creationId xmlns:a16="http://schemas.microsoft.com/office/drawing/2014/main" id="{C0FA387B-7531-E94D-AE27-4F29AC73839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F69CE0C4-0417-7748-A123-8FB8E81AC573}"/>
              </a:ext>
            </a:extLst>
          </p:cNvPr>
          <p:cNvSpPr>
            <a:spLocks noGrp="1"/>
          </p:cNvSpPr>
          <p:nvPr>
            <p:ph type="dt" sz="half" idx="10"/>
          </p:nvPr>
        </p:nvSpPr>
        <p:spPr/>
        <p:txBody>
          <a:bodyPr/>
          <a:lstStyle/>
          <a:p>
            <a:fld id="{CEE77E40-3412-2043-8751-ECAB75A7B3F6}" type="datetimeFigureOut">
              <a:rPr lang="nl-NL" smtClean="0"/>
              <a:t>28-5-2024</a:t>
            </a:fld>
            <a:endParaRPr lang="nl-NL"/>
          </a:p>
        </p:txBody>
      </p:sp>
      <p:sp>
        <p:nvSpPr>
          <p:cNvPr id="5" name="Footer Placeholder 4">
            <a:extLst>
              <a:ext uri="{FF2B5EF4-FFF2-40B4-BE49-F238E27FC236}">
                <a16:creationId xmlns:a16="http://schemas.microsoft.com/office/drawing/2014/main" id="{E08C1873-B0B1-9F48-9B14-E8FE188EF0C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F986848-5D41-7B48-A56A-F7C89F2E43C6}"/>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2824101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E3FF-693F-C541-A0D5-00199D75CA9B}"/>
              </a:ext>
            </a:extLst>
          </p:cNvPr>
          <p:cNvSpPr>
            <a:spLocks noGrp="1"/>
          </p:cNvSpPr>
          <p:nvPr>
            <p:ph type="title"/>
          </p:nvPr>
        </p:nvSpPr>
        <p:spPr>
          <a:xfrm>
            <a:off x="838200" y="884109"/>
            <a:ext cx="10515600" cy="1325563"/>
          </a:xfrm>
        </p:spPr>
        <p:txBody>
          <a:bodyPr/>
          <a:lstStyle/>
          <a:p>
            <a:r>
              <a:rPr lang="nl-NL"/>
              <a:t>Klik om stijl te bewerken</a:t>
            </a:r>
            <a:endParaRPr lang="nl-NL" dirty="0"/>
          </a:p>
        </p:txBody>
      </p:sp>
      <p:sp>
        <p:nvSpPr>
          <p:cNvPr id="3" name="Content Placeholder 2">
            <a:extLst>
              <a:ext uri="{FF2B5EF4-FFF2-40B4-BE49-F238E27FC236}">
                <a16:creationId xmlns:a16="http://schemas.microsoft.com/office/drawing/2014/main" id="{8A2A391A-3A31-484E-97DD-03CF36BA67FE}"/>
              </a:ext>
            </a:extLst>
          </p:cNvPr>
          <p:cNvSpPr>
            <a:spLocks noGrp="1"/>
          </p:cNvSpPr>
          <p:nvPr>
            <p:ph idx="1"/>
          </p:nvPr>
        </p:nvSpPr>
        <p:spPr>
          <a:xfrm>
            <a:off x="838200" y="2335427"/>
            <a:ext cx="10515600" cy="38415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5FAAA7-65E6-9941-8EE0-9325B742AA2A}"/>
              </a:ext>
            </a:extLst>
          </p:cNvPr>
          <p:cNvSpPr>
            <a:spLocks noGrp="1"/>
          </p:cNvSpPr>
          <p:nvPr>
            <p:ph type="dt" sz="half" idx="10"/>
          </p:nvPr>
        </p:nvSpPr>
        <p:spPr/>
        <p:txBody>
          <a:bodyPr/>
          <a:lstStyle/>
          <a:p>
            <a:fld id="{CEE77E40-3412-2043-8751-ECAB75A7B3F6}" type="datetimeFigureOut">
              <a:rPr lang="nl-NL" smtClean="0"/>
              <a:t>28-5-2024</a:t>
            </a:fld>
            <a:endParaRPr lang="nl-NL"/>
          </a:p>
        </p:txBody>
      </p:sp>
      <p:sp>
        <p:nvSpPr>
          <p:cNvPr id="5" name="Footer Placeholder 4">
            <a:extLst>
              <a:ext uri="{FF2B5EF4-FFF2-40B4-BE49-F238E27FC236}">
                <a16:creationId xmlns:a16="http://schemas.microsoft.com/office/drawing/2014/main" id="{36088AC0-B47F-3C4D-B1A2-75C6F63CFBA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8EBC8BCE-8463-8642-9782-83FC85F86669}"/>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718477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E3FF-693F-C541-A0D5-00199D75CA9B}"/>
              </a:ext>
            </a:extLst>
          </p:cNvPr>
          <p:cNvSpPr>
            <a:spLocks noGrp="1"/>
          </p:cNvSpPr>
          <p:nvPr>
            <p:ph type="title"/>
          </p:nvPr>
        </p:nvSpPr>
        <p:spPr>
          <a:xfrm>
            <a:off x="838200" y="884110"/>
            <a:ext cx="10515600" cy="941516"/>
          </a:xfrm>
        </p:spPr>
        <p:txBody>
          <a:bodyPr/>
          <a:lstStyle/>
          <a:p>
            <a:r>
              <a:rPr lang="nl-NL"/>
              <a:t>Klik om stijl te bewerken</a:t>
            </a:r>
            <a:endParaRPr lang="nl-NL" dirty="0"/>
          </a:p>
        </p:txBody>
      </p:sp>
      <p:sp>
        <p:nvSpPr>
          <p:cNvPr id="3" name="Content Placeholder 2">
            <a:extLst>
              <a:ext uri="{FF2B5EF4-FFF2-40B4-BE49-F238E27FC236}">
                <a16:creationId xmlns:a16="http://schemas.microsoft.com/office/drawing/2014/main" id="{8A2A391A-3A31-484E-97DD-03CF36BA67FE}"/>
              </a:ext>
            </a:extLst>
          </p:cNvPr>
          <p:cNvSpPr>
            <a:spLocks noGrp="1"/>
          </p:cNvSpPr>
          <p:nvPr>
            <p:ph idx="1"/>
          </p:nvPr>
        </p:nvSpPr>
        <p:spPr>
          <a:xfrm>
            <a:off x="2731476" y="1825625"/>
            <a:ext cx="8622323"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5FAAA7-65E6-9941-8EE0-9325B742AA2A}"/>
              </a:ext>
            </a:extLst>
          </p:cNvPr>
          <p:cNvSpPr>
            <a:spLocks noGrp="1"/>
          </p:cNvSpPr>
          <p:nvPr>
            <p:ph type="dt" sz="half" idx="10"/>
          </p:nvPr>
        </p:nvSpPr>
        <p:spPr/>
        <p:txBody>
          <a:bodyPr/>
          <a:lstStyle/>
          <a:p>
            <a:fld id="{CEE77E40-3412-2043-8751-ECAB75A7B3F6}" type="datetimeFigureOut">
              <a:rPr lang="nl-NL" smtClean="0"/>
              <a:t>28-5-2024</a:t>
            </a:fld>
            <a:endParaRPr lang="nl-NL"/>
          </a:p>
        </p:txBody>
      </p:sp>
      <p:sp>
        <p:nvSpPr>
          <p:cNvPr id="5" name="Footer Placeholder 4">
            <a:extLst>
              <a:ext uri="{FF2B5EF4-FFF2-40B4-BE49-F238E27FC236}">
                <a16:creationId xmlns:a16="http://schemas.microsoft.com/office/drawing/2014/main" id="{36088AC0-B47F-3C4D-B1A2-75C6F63CFBA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8EBC8BCE-8463-8642-9782-83FC85F8666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7" name="Rectangle 6">
            <a:extLst>
              <a:ext uri="{FF2B5EF4-FFF2-40B4-BE49-F238E27FC236}">
                <a16:creationId xmlns:a16="http://schemas.microsoft.com/office/drawing/2014/main" id="{B83A55E9-F375-BE4F-9596-3920089BCDEB}"/>
              </a:ext>
            </a:extLst>
          </p:cNvPr>
          <p:cNvSpPr/>
          <p:nvPr userDrawn="1"/>
        </p:nvSpPr>
        <p:spPr>
          <a:xfrm>
            <a:off x="838200" y="1825625"/>
            <a:ext cx="1789497" cy="4351338"/>
          </a:xfrm>
          <a:prstGeom prst="rect">
            <a:avLst/>
          </a:prstGeom>
          <a:blipFill dpi="0" rotWithShape="1">
            <a:blip r:embed="rId3">
              <a:extLst>
                <a:ext uri="{28A0092B-C50C-407E-A947-70E740481C1C}">
                  <a14:useLocalDpi xmlns:a14="http://schemas.microsoft.com/office/drawing/2010/main" val="0"/>
                </a:ext>
              </a:extLst>
            </a:blip>
            <a:srcRect/>
            <a:stretch>
              <a:fillRect l="-64112" r="-1996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36254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E3FF-693F-C541-A0D5-00199D75CA9B}"/>
              </a:ext>
            </a:extLst>
          </p:cNvPr>
          <p:cNvSpPr>
            <a:spLocks noGrp="1"/>
          </p:cNvSpPr>
          <p:nvPr>
            <p:ph type="title"/>
          </p:nvPr>
        </p:nvSpPr>
        <p:spPr>
          <a:xfrm>
            <a:off x="838200" y="884109"/>
            <a:ext cx="10515600" cy="1325563"/>
          </a:xfrm>
        </p:spPr>
        <p:txBody>
          <a:bodyPr/>
          <a:lstStyle/>
          <a:p>
            <a:r>
              <a:rPr lang="nl-NL"/>
              <a:t>Klik om stijl te bewerken</a:t>
            </a:r>
            <a:endParaRPr lang="nl-NL" dirty="0"/>
          </a:p>
        </p:txBody>
      </p:sp>
      <p:sp>
        <p:nvSpPr>
          <p:cNvPr id="3" name="Content Placeholder 2">
            <a:extLst>
              <a:ext uri="{FF2B5EF4-FFF2-40B4-BE49-F238E27FC236}">
                <a16:creationId xmlns:a16="http://schemas.microsoft.com/office/drawing/2014/main" id="{8A2A391A-3A31-484E-97DD-03CF36BA67FE}"/>
              </a:ext>
            </a:extLst>
          </p:cNvPr>
          <p:cNvSpPr>
            <a:spLocks noGrp="1"/>
          </p:cNvSpPr>
          <p:nvPr>
            <p:ph idx="1"/>
          </p:nvPr>
        </p:nvSpPr>
        <p:spPr>
          <a:xfrm>
            <a:off x="838200" y="2335427"/>
            <a:ext cx="10515600" cy="38415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5FAAA7-65E6-9941-8EE0-9325B742AA2A}"/>
              </a:ext>
            </a:extLst>
          </p:cNvPr>
          <p:cNvSpPr>
            <a:spLocks noGrp="1"/>
          </p:cNvSpPr>
          <p:nvPr>
            <p:ph type="dt" sz="half" idx="10"/>
          </p:nvPr>
        </p:nvSpPr>
        <p:spPr/>
        <p:txBody>
          <a:bodyPr/>
          <a:lstStyle/>
          <a:p>
            <a:fld id="{CEE77E40-3412-2043-8751-ECAB75A7B3F6}" type="datetimeFigureOut">
              <a:rPr lang="nl-NL" smtClean="0"/>
              <a:t>28-5-2024</a:t>
            </a:fld>
            <a:endParaRPr lang="nl-NL"/>
          </a:p>
        </p:txBody>
      </p:sp>
      <p:sp>
        <p:nvSpPr>
          <p:cNvPr id="5" name="Footer Placeholder 4">
            <a:extLst>
              <a:ext uri="{FF2B5EF4-FFF2-40B4-BE49-F238E27FC236}">
                <a16:creationId xmlns:a16="http://schemas.microsoft.com/office/drawing/2014/main" id="{36088AC0-B47F-3C4D-B1A2-75C6F63CFBA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8EBC8BCE-8463-8642-9782-83FC85F8666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7" name="Rectangle 6">
            <a:extLst>
              <a:ext uri="{FF2B5EF4-FFF2-40B4-BE49-F238E27FC236}">
                <a16:creationId xmlns:a16="http://schemas.microsoft.com/office/drawing/2014/main" id="{225CDE98-724B-CE41-8AF1-DB15CAFC3028}"/>
              </a:ext>
            </a:extLst>
          </p:cNvPr>
          <p:cNvSpPr/>
          <p:nvPr userDrawn="1"/>
        </p:nvSpPr>
        <p:spPr>
          <a:xfrm>
            <a:off x="8056344" y="3429000"/>
            <a:ext cx="3737811" cy="2747963"/>
          </a:xfrm>
          <a:prstGeom prst="rect">
            <a:avLst/>
          </a:prstGeom>
          <a:blipFill dpi="0" rotWithShape="1">
            <a:blip r:embed="rId3">
              <a:extLst>
                <a:ext uri="{28A0092B-C50C-407E-A947-70E740481C1C}">
                  <a14:useLocalDpi xmlns:a14="http://schemas.microsoft.com/office/drawing/2010/main" val="0"/>
                </a:ext>
              </a:extLst>
            </a:blip>
            <a:srcRect/>
            <a:stretch>
              <a:fillRect l="-4992" r="-49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07197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7194-8997-984C-B434-C39416B6F724}"/>
              </a:ext>
            </a:extLst>
          </p:cNvPr>
          <p:cNvSpPr>
            <a:spLocks noGrp="1"/>
          </p:cNvSpPr>
          <p:nvPr>
            <p:ph type="title"/>
          </p:nvPr>
        </p:nvSpPr>
        <p:spPr>
          <a:xfrm>
            <a:off x="831850" y="444844"/>
            <a:ext cx="6693415" cy="4117632"/>
          </a:xfrm>
        </p:spPr>
        <p:txBody>
          <a:bodyPr anchor="b"/>
          <a:lstStyle>
            <a:lvl1pPr>
              <a:defRPr sz="6000"/>
            </a:lvl1pPr>
          </a:lstStyle>
          <a:p>
            <a:r>
              <a:rPr lang="nl-NL"/>
              <a:t>Klik om stijl te bewerken</a:t>
            </a:r>
          </a:p>
        </p:txBody>
      </p:sp>
      <p:sp>
        <p:nvSpPr>
          <p:cNvPr id="3" name="Text Placeholder 2">
            <a:extLst>
              <a:ext uri="{FF2B5EF4-FFF2-40B4-BE49-F238E27FC236}">
                <a16:creationId xmlns:a16="http://schemas.microsoft.com/office/drawing/2014/main" id="{E30C9621-70D3-2B4C-8C49-F0614DA2A7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C1219CB6-6667-6148-9123-EBDF29FCB85A}"/>
              </a:ext>
            </a:extLst>
          </p:cNvPr>
          <p:cNvSpPr>
            <a:spLocks noGrp="1"/>
          </p:cNvSpPr>
          <p:nvPr>
            <p:ph type="dt" sz="half" idx="10"/>
          </p:nvPr>
        </p:nvSpPr>
        <p:spPr/>
        <p:txBody>
          <a:bodyPr/>
          <a:lstStyle/>
          <a:p>
            <a:fld id="{CEE77E40-3412-2043-8751-ECAB75A7B3F6}" type="datetimeFigureOut">
              <a:rPr lang="nl-NL" smtClean="0"/>
              <a:t>28-5-2024</a:t>
            </a:fld>
            <a:endParaRPr lang="nl-NL"/>
          </a:p>
        </p:txBody>
      </p:sp>
      <p:sp>
        <p:nvSpPr>
          <p:cNvPr id="5" name="Footer Placeholder 4">
            <a:extLst>
              <a:ext uri="{FF2B5EF4-FFF2-40B4-BE49-F238E27FC236}">
                <a16:creationId xmlns:a16="http://schemas.microsoft.com/office/drawing/2014/main" id="{0CEA6971-EA2C-BB41-B337-E7F0FFAD8F64}"/>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CA7DBE8-F0C3-FC47-B0D1-4B49BE530BDF}"/>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3254929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359E-AAE0-3F41-AC6B-1E5D0B5A27DB}"/>
              </a:ext>
            </a:extLst>
          </p:cNvPr>
          <p:cNvSpPr>
            <a:spLocks noGrp="1"/>
          </p:cNvSpPr>
          <p:nvPr>
            <p:ph type="title"/>
          </p:nvPr>
        </p:nvSpPr>
        <p:spPr>
          <a:xfrm>
            <a:off x="838200" y="365125"/>
            <a:ext cx="9138138" cy="1325563"/>
          </a:xfrm>
        </p:spPr>
        <p:txBody>
          <a:bodyPr/>
          <a:lstStyle/>
          <a:p>
            <a:r>
              <a:rPr lang="nl-NL"/>
              <a:t>Klik om stijl te bewerken</a:t>
            </a:r>
          </a:p>
        </p:txBody>
      </p:sp>
      <p:sp>
        <p:nvSpPr>
          <p:cNvPr id="3" name="Content Placeholder 2">
            <a:extLst>
              <a:ext uri="{FF2B5EF4-FFF2-40B4-BE49-F238E27FC236}">
                <a16:creationId xmlns:a16="http://schemas.microsoft.com/office/drawing/2014/main" id="{2CF1C7D6-4F97-4448-973C-335D610673F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Content Placeholder 3">
            <a:extLst>
              <a:ext uri="{FF2B5EF4-FFF2-40B4-BE49-F238E27FC236}">
                <a16:creationId xmlns:a16="http://schemas.microsoft.com/office/drawing/2014/main" id="{95257C98-97FF-714D-9D03-7BF3ADB965B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Date Placeholder 4">
            <a:extLst>
              <a:ext uri="{FF2B5EF4-FFF2-40B4-BE49-F238E27FC236}">
                <a16:creationId xmlns:a16="http://schemas.microsoft.com/office/drawing/2014/main" id="{AEC7EF27-3A3C-584C-9F6A-DB773AB355AD}"/>
              </a:ext>
            </a:extLst>
          </p:cNvPr>
          <p:cNvSpPr>
            <a:spLocks noGrp="1"/>
          </p:cNvSpPr>
          <p:nvPr>
            <p:ph type="dt" sz="half" idx="10"/>
          </p:nvPr>
        </p:nvSpPr>
        <p:spPr/>
        <p:txBody>
          <a:bodyPr/>
          <a:lstStyle/>
          <a:p>
            <a:fld id="{CEE77E40-3412-2043-8751-ECAB75A7B3F6}" type="datetimeFigureOut">
              <a:rPr lang="nl-NL" smtClean="0"/>
              <a:t>28-5-2024</a:t>
            </a:fld>
            <a:endParaRPr lang="nl-NL"/>
          </a:p>
        </p:txBody>
      </p:sp>
      <p:sp>
        <p:nvSpPr>
          <p:cNvPr id="6" name="Footer Placeholder 5">
            <a:extLst>
              <a:ext uri="{FF2B5EF4-FFF2-40B4-BE49-F238E27FC236}">
                <a16:creationId xmlns:a16="http://schemas.microsoft.com/office/drawing/2014/main" id="{DD514C4E-CD64-BC44-8B4E-8AE4F25AC811}"/>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7E57992C-E910-C446-8C38-1F557150462F}"/>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302063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elijk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1AD7-7651-3F47-8C23-5D9BDC5C9A3D}"/>
              </a:ext>
            </a:extLst>
          </p:cNvPr>
          <p:cNvSpPr>
            <a:spLocks noGrp="1"/>
          </p:cNvSpPr>
          <p:nvPr>
            <p:ph type="title"/>
          </p:nvPr>
        </p:nvSpPr>
        <p:spPr>
          <a:xfrm>
            <a:off x="839788" y="365125"/>
            <a:ext cx="9136550" cy="1325563"/>
          </a:xfrm>
        </p:spPr>
        <p:txBody>
          <a:bodyPr/>
          <a:lstStyle/>
          <a:p>
            <a:r>
              <a:rPr lang="nl-NL"/>
              <a:t>Klik om stijl te bewerken</a:t>
            </a:r>
          </a:p>
        </p:txBody>
      </p:sp>
      <p:sp>
        <p:nvSpPr>
          <p:cNvPr id="3" name="Text Placeholder 2">
            <a:extLst>
              <a:ext uri="{FF2B5EF4-FFF2-40B4-BE49-F238E27FC236}">
                <a16:creationId xmlns:a16="http://schemas.microsoft.com/office/drawing/2014/main" id="{FF19E6FA-5E64-864D-B083-8697EC564E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a:extLst>
              <a:ext uri="{FF2B5EF4-FFF2-40B4-BE49-F238E27FC236}">
                <a16:creationId xmlns:a16="http://schemas.microsoft.com/office/drawing/2014/main" id="{A401B93C-221E-B845-A6A0-D5D5FA78D35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ext Placeholder 4">
            <a:extLst>
              <a:ext uri="{FF2B5EF4-FFF2-40B4-BE49-F238E27FC236}">
                <a16:creationId xmlns:a16="http://schemas.microsoft.com/office/drawing/2014/main" id="{F4C15BE2-16A4-B644-8FCB-6FA1EBC8BE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a:extLst>
              <a:ext uri="{FF2B5EF4-FFF2-40B4-BE49-F238E27FC236}">
                <a16:creationId xmlns:a16="http://schemas.microsoft.com/office/drawing/2014/main" id="{90E0AA06-A280-8547-86D6-1CEEFAF414D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Date Placeholder 6">
            <a:extLst>
              <a:ext uri="{FF2B5EF4-FFF2-40B4-BE49-F238E27FC236}">
                <a16:creationId xmlns:a16="http://schemas.microsoft.com/office/drawing/2014/main" id="{35F86F8B-BD21-9E49-BEE1-F831F1FC2C19}"/>
              </a:ext>
            </a:extLst>
          </p:cNvPr>
          <p:cNvSpPr>
            <a:spLocks noGrp="1"/>
          </p:cNvSpPr>
          <p:nvPr>
            <p:ph type="dt" sz="half" idx="10"/>
          </p:nvPr>
        </p:nvSpPr>
        <p:spPr/>
        <p:txBody>
          <a:bodyPr/>
          <a:lstStyle/>
          <a:p>
            <a:fld id="{CEE77E40-3412-2043-8751-ECAB75A7B3F6}" type="datetimeFigureOut">
              <a:rPr lang="nl-NL" smtClean="0"/>
              <a:t>28-5-2024</a:t>
            </a:fld>
            <a:endParaRPr lang="nl-NL"/>
          </a:p>
        </p:txBody>
      </p:sp>
      <p:sp>
        <p:nvSpPr>
          <p:cNvPr id="8" name="Footer Placeholder 7">
            <a:extLst>
              <a:ext uri="{FF2B5EF4-FFF2-40B4-BE49-F238E27FC236}">
                <a16:creationId xmlns:a16="http://schemas.microsoft.com/office/drawing/2014/main" id="{0F0BBA0F-767A-4B43-99A5-2FCA8E05EAC8}"/>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EC27FA29-DEE0-1F43-AA26-2297D9F4A446}"/>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2461853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BA8FB-1EC9-5F4D-942A-76629F9AEC6C}"/>
              </a:ext>
            </a:extLst>
          </p:cNvPr>
          <p:cNvSpPr>
            <a:spLocks noGrp="1"/>
          </p:cNvSpPr>
          <p:nvPr>
            <p:ph type="title"/>
          </p:nvPr>
        </p:nvSpPr>
        <p:spPr>
          <a:xfrm>
            <a:off x="838200" y="365126"/>
            <a:ext cx="9138138" cy="971306"/>
          </a:xfrm>
        </p:spPr>
        <p:txBody>
          <a:bodyPr/>
          <a:lstStyle/>
          <a:p>
            <a:r>
              <a:rPr lang="nl-NL"/>
              <a:t>Klik om stijl te bewerken</a:t>
            </a:r>
            <a:endParaRPr lang="nl-NL" dirty="0"/>
          </a:p>
        </p:txBody>
      </p:sp>
      <p:sp>
        <p:nvSpPr>
          <p:cNvPr id="3" name="Date Placeholder 2">
            <a:extLst>
              <a:ext uri="{FF2B5EF4-FFF2-40B4-BE49-F238E27FC236}">
                <a16:creationId xmlns:a16="http://schemas.microsoft.com/office/drawing/2014/main" id="{5B0C64D1-B076-914B-B192-8FDD3CA50C09}"/>
              </a:ext>
            </a:extLst>
          </p:cNvPr>
          <p:cNvSpPr>
            <a:spLocks noGrp="1"/>
          </p:cNvSpPr>
          <p:nvPr>
            <p:ph type="dt" sz="half" idx="10"/>
          </p:nvPr>
        </p:nvSpPr>
        <p:spPr/>
        <p:txBody>
          <a:bodyPr/>
          <a:lstStyle/>
          <a:p>
            <a:fld id="{CEE77E40-3412-2043-8751-ECAB75A7B3F6}" type="datetimeFigureOut">
              <a:rPr lang="nl-NL" smtClean="0"/>
              <a:t>28-5-2024</a:t>
            </a:fld>
            <a:endParaRPr lang="nl-NL"/>
          </a:p>
        </p:txBody>
      </p:sp>
      <p:sp>
        <p:nvSpPr>
          <p:cNvPr id="4" name="Footer Placeholder 3">
            <a:extLst>
              <a:ext uri="{FF2B5EF4-FFF2-40B4-BE49-F238E27FC236}">
                <a16:creationId xmlns:a16="http://schemas.microsoft.com/office/drawing/2014/main" id="{43D2A496-544E-3948-B201-294F4CE8B260}"/>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E3D95A73-F51C-0D40-A5A9-C28B2DCC5191}"/>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1991471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CC77E5-F0B6-544F-8EB2-F50A1C170BB4}"/>
              </a:ext>
            </a:extLst>
          </p:cNvPr>
          <p:cNvSpPr>
            <a:spLocks noGrp="1"/>
          </p:cNvSpPr>
          <p:nvPr>
            <p:ph type="dt" sz="half" idx="10"/>
          </p:nvPr>
        </p:nvSpPr>
        <p:spPr/>
        <p:txBody>
          <a:bodyPr/>
          <a:lstStyle/>
          <a:p>
            <a:fld id="{CEE77E40-3412-2043-8751-ECAB75A7B3F6}" type="datetimeFigureOut">
              <a:rPr lang="nl-NL" smtClean="0"/>
              <a:t>28-5-2024</a:t>
            </a:fld>
            <a:endParaRPr lang="nl-NL"/>
          </a:p>
        </p:txBody>
      </p:sp>
      <p:sp>
        <p:nvSpPr>
          <p:cNvPr id="3" name="Footer Placeholder 2">
            <a:extLst>
              <a:ext uri="{FF2B5EF4-FFF2-40B4-BE49-F238E27FC236}">
                <a16:creationId xmlns:a16="http://schemas.microsoft.com/office/drawing/2014/main" id="{B2A4E7B4-A871-464C-BDC9-58E9FC741788}"/>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4798786B-8449-5C4F-A982-4CCA4D5085AA}"/>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2924239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4C6BBD-3DB2-9D43-B5D9-54D964B433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NL" dirty="0"/>
          </a:p>
        </p:txBody>
      </p:sp>
      <p:sp>
        <p:nvSpPr>
          <p:cNvPr id="3" name="Text Placeholder 2">
            <a:extLst>
              <a:ext uri="{FF2B5EF4-FFF2-40B4-BE49-F238E27FC236}">
                <a16:creationId xmlns:a16="http://schemas.microsoft.com/office/drawing/2014/main" id="{F6DE1F4C-04D9-A14D-8A2B-2F3D10BC24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BD5A7109-A7B7-A240-B3D3-0E8B7139E0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CEE77E40-3412-2043-8751-ECAB75A7B3F6}" type="datetimeFigureOut">
              <a:rPr lang="nl-NL" smtClean="0"/>
              <a:pPr/>
              <a:t>28-5-2024</a:t>
            </a:fld>
            <a:endParaRPr lang="nl-NL" dirty="0"/>
          </a:p>
        </p:txBody>
      </p:sp>
      <p:sp>
        <p:nvSpPr>
          <p:cNvPr id="5" name="Footer Placeholder 4">
            <a:extLst>
              <a:ext uri="{FF2B5EF4-FFF2-40B4-BE49-F238E27FC236}">
                <a16:creationId xmlns:a16="http://schemas.microsoft.com/office/drawing/2014/main" id="{353FA65E-BABA-A14F-8283-45C02EE36F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nl-NL" dirty="0"/>
          </a:p>
        </p:txBody>
      </p:sp>
      <p:sp>
        <p:nvSpPr>
          <p:cNvPr id="6" name="Slide Number Placeholder 5">
            <a:extLst>
              <a:ext uri="{FF2B5EF4-FFF2-40B4-BE49-F238E27FC236}">
                <a16:creationId xmlns:a16="http://schemas.microsoft.com/office/drawing/2014/main" id="{A265CCC5-DFED-D640-BBB6-499DB3CFD5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fld id="{9FA4CA3A-EBEE-0048-BDAC-00A563B903DA}" type="slidenum">
              <a:rPr lang="nl-NL" smtClean="0"/>
              <a:pPr/>
              <a:t>‹nr.›</a:t>
            </a:fld>
            <a:endParaRPr lang="nl-NL" dirty="0"/>
          </a:p>
        </p:txBody>
      </p:sp>
    </p:spTree>
    <p:extLst>
      <p:ext uri="{BB962C8B-B14F-4D97-AF65-F5344CB8AC3E}">
        <p14:creationId xmlns:p14="http://schemas.microsoft.com/office/powerpoint/2010/main" val="3513466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51" r:id="rId5"/>
    <p:sldLayoutId id="2147483652" r:id="rId6"/>
    <p:sldLayoutId id="2147483653" r:id="rId7"/>
    <p:sldLayoutId id="2147483654" r:id="rId8"/>
    <p:sldLayoutId id="2147483655" r:id="rId9"/>
    <p:sldLayoutId id="2147483656" r:id="rId10"/>
    <p:sldLayoutId id="2147483657" r:id="rId11"/>
    <p:sldLayoutId id="2147483660" r:id="rId12"/>
    <p:sldLayoutId id="2147483661" r:id="rId13"/>
    <p:sldLayoutId id="2147483662" r:id="rId14"/>
    <p:sldLayoutId id="2147483658" r:id="rId15"/>
    <p:sldLayoutId id="2147483659" r:id="rId16"/>
  </p:sldLayoutIdLst>
  <p:txStyles>
    <p:titleStyle>
      <a:lvl1pPr algn="l" defTabSz="914400" rtl="0" eaLnBrk="1" latinLnBrk="0" hangingPunct="1">
        <a:lnSpc>
          <a:spcPct val="90000"/>
        </a:lnSpc>
        <a:spcBef>
          <a:spcPct val="0"/>
        </a:spcBef>
        <a:buNone/>
        <a:defRPr sz="4000" b="1"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logo&#10;&#10;Automatisch gegenereerde beschrijving">
            <a:extLst>
              <a:ext uri="{FF2B5EF4-FFF2-40B4-BE49-F238E27FC236}">
                <a16:creationId xmlns:a16="http://schemas.microsoft.com/office/drawing/2014/main" id="{22D39CC9-BF81-3468-5B43-3515A3A8B0A3}"/>
              </a:ext>
            </a:extLst>
          </p:cNvPr>
          <p:cNvPicPr>
            <a:picLocks noGrp="1" noChangeAspect="1"/>
          </p:cNvPicPr>
          <p:nvPr>
            <p:ph idx="1"/>
          </p:nvPr>
        </p:nvPicPr>
        <p:blipFill>
          <a:blip r:embed="rId2"/>
          <a:stretch>
            <a:fillRect/>
          </a:stretch>
        </p:blipFill>
        <p:spPr>
          <a:xfrm>
            <a:off x="807377" y="2013734"/>
            <a:ext cx="8906337" cy="3241627"/>
          </a:xfrm>
        </p:spPr>
      </p:pic>
    </p:spTree>
    <p:extLst>
      <p:ext uri="{BB962C8B-B14F-4D97-AF65-F5344CB8AC3E}">
        <p14:creationId xmlns:p14="http://schemas.microsoft.com/office/powerpoint/2010/main" val="3810293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04D0CD-3A8D-84BB-4492-1B3E1ECB7AAF}"/>
              </a:ext>
            </a:extLst>
          </p:cNvPr>
          <p:cNvSpPr>
            <a:spLocks noGrp="1"/>
          </p:cNvSpPr>
          <p:nvPr>
            <p:ph type="title"/>
          </p:nvPr>
        </p:nvSpPr>
        <p:spPr/>
        <p:txBody>
          <a:bodyPr/>
          <a:lstStyle/>
          <a:p>
            <a:pPr algn="ctr"/>
            <a:r>
              <a:rPr lang="nl-NL" dirty="0">
                <a:solidFill>
                  <a:srgbClr val="002060"/>
                </a:solidFill>
              </a:rPr>
              <a:t>Keurmerken en voeding</a:t>
            </a:r>
          </a:p>
        </p:txBody>
      </p:sp>
      <p:pic>
        <p:nvPicPr>
          <p:cNvPr id="4" name="Picture 6">
            <a:extLst>
              <a:ext uri="{FF2B5EF4-FFF2-40B4-BE49-F238E27FC236}">
                <a16:creationId xmlns:a16="http://schemas.microsoft.com/office/drawing/2014/main" id="{0D4297AB-88DD-4D66-453C-492B9AD9C7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87704" y="2482364"/>
            <a:ext cx="3816427" cy="174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a:extLst>
              <a:ext uri="{FF2B5EF4-FFF2-40B4-BE49-F238E27FC236}">
                <a16:creationId xmlns:a16="http://schemas.microsoft.com/office/drawing/2014/main" id="{325AAE24-E60D-82E9-82A7-085E0A690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9438" y="2209672"/>
            <a:ext cx="2236787"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53B4043C-2C62-F520-2214-A41943C56C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7982" y="4953420"/>
            <a:ext cx="2090737" cy="157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extLst>
              <a:ext uri="{FF2B5EF4-FFF2-40B4-BE49-F238E27FC236}">
                <a16:creationId xmlns:a16="http://schemas.microsoft.com/office/drawing/2014/main" id="{A4FC9096-3AEC-F342-5300-5A7031D7DE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8656" y="4868863"/>
            <a:ext cx="1847850"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a:extLst>
              <a:ext uri="{FF2B5EF4-FFF2-40B4-BE49-F238E27FC236}">
                <a16:creationId xmlns:a16="http://schemas.microsoft.com/office/drawing/2014/main" id="{4F238654-D95B-BD7E-E199-9DD4D9CBA2E2}"/>
              </a:ext>
            </a:extLst>
          </p:cNvPr>
          <p:cNvCxnSpPr/>
          <p:nvPr/>
        </p:nvCxnSpPr>
        <p:spPr>
          <a:xfrm>
            <a:off x="2038626" y="2088322"/>
            <a:ext cx="2151268" cy="2537789"/>
          </a:xfrm>
          <a:prstGeom prst="straightConnector1">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Afbeelding 7">
            <a:extLst>
              <a:ext uri="{FF2B5EF4-FFF2-40B4-BE49-F238E27FC236}">
                <a16:creationId xmlns:a16="http://schemas.microsoft.com/office/drawing/2014/main" id="{A4AD7A0D-165C-C68F-9C5D-7817A7612C92}"/>
              </a:ext>
            </a:extLst>
          </p:cNvPr>
          <p:cNvPicPr>
            <a:picLocks noChangeAspect="1"/>
          </p:cNvPicPr>
          <p:nvPr/>
        </p:nvPicPr>
        <p:blipFill>
          <a:blip r:embed="rId6"/>
          <a:stretch>
            <a:fillRect/>
          </a:stretch>
        </p:blipFill>
        <p:spPr>
          <a:xfrm rot="15947986">
            <a:off x="1913158" y="1950383"/>
            <a:ext cx="2225233" cy="2609314"/>
          </a:xfrm>
          <a:prstGeom prst="rect">
            <a:avLst/>
          </a:prstGeom>
        </p:spPr>
      </p:pic>
    </p:spTree>
    <p:extLst>
      <p:ext uri="{BB962C8B-B14F-4D97-AF65-F5344CB8AC3E}">
        <p14:creationId xmlns:p14="http://schemas.microsoft.com/office/powerpoint/2010/main" val="974279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04D0CD-3A8D-84BB-4492-1B3E1ECB7AAF}"/>
              </a:ext>
            </a:extLst>
          </p:cNvPr>
          <p:cNvSpPr>
            <a:spLocks noGrp="1"/>
          </p:cNvSpPr>
          <p:nvPr>
            <p:ph type="title"/>
          </p:nvPr>
        </p:nvSpPr>
        <p:spPr/>
        <p:txBody>
          <a:bodyPr/>
          <a:lstStyle/>
          <a:p>
            <a:pPr algn="ctr"/>
            <a:r>
              <a:rPr lang="nl-NL" dirty="0">
                <a:solidFill>
                  <a:srgbClr val="002060"/>
                </a:solidFill>
              </a:rPr>
              <a:t>Keurmerken en voeding</a:t>
            </a:r>
          </a:p>
        </p:txBody>
      </p:sp>
      <p:pic>
        <p:nvPicPr>
          <p:cNvPr id="9" name="Picture 8" descr="Nutri-Score - hogere of lagere score">
            <a:extLst>
              <a:ext uri="{FF2B5EF4-FFF2-40B4-BE49-F238E27FC236}">
                <a16:creationId xmlns:a16="http://schemas.microsoft.com/office/drawing/2014/main" id="{69B9A02B-B9EF-9909-B71A-DD34A5451E31}"/>
              </a:ext>
            </a:extLst>
          </p:cNvPr>
          <p:cNvPicPr>
            <a:picLocks noChangeAspect="1"/>
          </p:cNvPicPr>
          <p:nvPr/>
        </p:nvPicPr>
        <p:blipFill>
          <a:blip r:embed="rId3"/>
          <a:stretch>
            <a:fillRect/>
          </a:stretch>
        </p:blipFill>
        <p:spPr>
          <a:xfrm>
            <a:off x="-37234" y="-201755"/>
            <a:ext cx="12224904" cy="6097730"/>
          </a:xfrm>
          <a:prstGeom prst="rect">
            <a:avLst/>
          </a:prstGeom>
        </p:spPr>
      </p:pic>
    </p:spTree>
    <p:extLst>
      <p:ext uri="{BB962C8B-B14F-4D97-AF65-F5344CB8AC3E}">
        <p14:creationId xmlns:p14="http://schemas.microsoft.com/office/powerpoint/2010/main" val="917456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C965D2-FAB3-8B33-6150-90A064EDB8A5}"/>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E6EA64C9-EF42-61EF-7095-85D9B05A8750}"/>
              </a:ext>
            </a:extLst>
          </p:cNvPr>
          <p:cNvSpPr>
            <a:spLocks noGrp="1"/>
          </p:cNvSpPr>
          <p:nvPr>
            <p:ph idx="1"/>
          </p:nvPr>
        </p:nvSpPr>
        <p:spPr/>
        <p:txBody>
          <a:bodyPr/>
          <a:lstStyle/>
          <a:p>
            <a:pPr eaLnBrk="1" hangingPunct="1">
              <a:lnSpc>
                <a:spcPct val="80000"/>
              </a:lnSpc>
              <a:buFontTx/>
              <a:buNone/>
            </a:pPr>
            <a:r>
              <a:rPr lang="nl-NL" altLang="nl-NL" sz="3200" b="1" dirty="0">
                <a:solidFill>
                  <a:srgbClr val="000070"/>
                </a:solidFill>
              </a:rPr>
              <a:t>Eet minder verzadigd vet</a:t>
            </a:r>
            <a:r>
              <a:rPr lang="nl-NL" altLang="nl-NL" sz="2400" dirty="0">
                <a:solidFill>
                  <a:srgbClr val="000070"/>
                </a:solidFill>
              </a:rPr>
              <a:t>			</a:t>
            </a:r>
          </a:p>
          <a:p>
            <a:pPr eaLnBrk="1" hangingPunct="1">
              <a:lnSpc>
                <a:spcPct val="80000"/>
              </a:lnSpc>
              <a:buFontTx/>
              <a:buNone/>
            </a:pPr>
            <a:r>
              <a:rPr lang="nl-NL" altLang="nl-NL" sz="2400" dirty="0">
                <a:solidFill>
                  <a:srgbClr val="000070"/>
                </a:solidFill>
              </a:rPr>
              <a:t>						</a:t>
            </a:r>
          </a:p>
          <a:p>
            <a:pPr eaLnBrk="1" hangingPunct="1">
              <a:lnSpc>
                <a:spcPct val="80000"/>
              </a:lnSpc>
              <a:buFontTx/>
              <a:buNone/>
            </a:pPr>
            <a:r>
              <a:rPr lang="nl-NL" altLang="nl-NL" sz="2400" dirty="0">
                <a:solidFill>
                  <a:srgbClr val="000070"/>
                </a:solidFill>
              </a:rPr>
              <a:t>						</a:t>
            </a:r>
          </a:p>
          <a:p>
            <a:pPr eaLnBrk="1" hangingPunct="1">
              <a:lnSpc>
                <a:spcPct val="80000"/>
              </a:lnSpc>
              <a:buFontTx/>
              <a:buNone/>
            </a:pPr>
            <a:r>
              <a:rPr lang="nl-NL" altLang="nl-NL" sz="2400" b="1" dirty="0">
                <a:solidFill>
                  <a:srgbClr val="000070"/>
                </a:solidFill>
              </a:rPr>
              <a:t>                                              Verzadigd = Verkeerd</a:t>
            </a:r>
          </a:p>
          <a:p>
            <a:pPr eaLnBrk="1" hangingPunct="1">
              <a:lnSpc>
                <a:spcPct val="80000"/>
              </a:lnSpc>
              <a:buFontTx/>
              <a:buNone/>
            </a:pPr>
            <a:endParaRPr lang="nl-NL" altLang="nl-NL" sz="2400" b="1" dirty="0">
              <a:solidFill>
                <a:srgbClr val="000070"/>
              </a:solidFill>
            </a:endParaRPr>
          </a:p>
          <a:p>
            <a:pPr eaLnBrk="1" hangingPunct="1">
              <a:lnSpc>
                <a:spcPct val="80000"/>
              </a:lnSpc>
              <a:buFontTx/>
              <a:buNone/>
            </a:pPr>
            <a:r>
              <a:rPr lang="nl-NL" altLang="nl-NL" sz="2400" b="1" dirty="0">
                <a:solidFill>
                  <a:srgbClr val="000070"/>
                </a:solidFill>
              </a:rPr>
              <a:t>	Vet					</a:t>
            </a:r>
          </a:p>
          <a:p>
            <a:pPr eaLnBrk="1" hangingPunct="1">
              <a:lnSpc>
                <a:spcPct val="80000"/>
              </a:lnSpc>
              <a:buFontTx/>
              <a:buNone/>
            </a:pPr>
            <a:r>
              <a:rPr lang="nl-NL" altLang="nl-NL" sz="2400" b="1" dirty="0">
                <a:solidFill>
                  <a:srgbClr val="000070"/>
                </a:solidFill>
              </a:rPr>
              <a:t>	                                               </a:t>
            </a:r>
          </a:p>
          <a:p>
            <a:pPr eaLnBrk="1" hangingPunct="1">
              <a:lnSpc>
                <a:spcPct val="80000"/>
              </a:lnSpc>
              <a:buFontTx/>
              <a:buNone/>
            </a:pPr>
            <a:r>
              <a:rPr lang="nl-NL" altLang="nl-NL" sz="2400" b="1" dirty="0">
                <a:solidFill>
                  <a:srgbClr val="000070"/>
                </a:solidFill>
              </a:rPr>
              <a:t>                                              Onverzadigd = O.K</a:t>
            </a:r>
            <a:endParaRPr lang="nl-NL" dirty="0">
              <a:solidFill>
                <a:srgbClr val="002060"/>
              </a:solidFill>
            </a:endParaRPr>
          </a:p>
        </p:txBody>
      </p:sp>
      <p:cxnSp>
        <p:nvCxnSpPr>
          <p:cNvPr id="5" name="Rechte verbindingslijn met pijl 4">
            <a:extLst>
              <a:ext uri="{FF2B5EF4-FFF2-40B4-BE49-F238E27FC236}">
                <a16:creationId xmlns:a16="http://schemas.microsoft.com/office/drawing/2014/main" id="{E955B7EE-60B7-E557-6176-84AEA266B0EE}"/>
              </a:ext>
            </a:extLst>
          </p:cNvPr>
          <p:cNvCxnSpPr>
            <a:cxnSpLocks/>
          </p:cNvCxnSpPr>
          <p:nvPr/>
        </p:nvCxnSpPr>
        <p:spPr>
          <a:xfrm flipV="1">
            <a:off x="2428875" y="3924300"/>
            <a:ext cx="2676525" cy="5238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6">
            <a:extLst>
              <a:ext uri="{FF2B5EF4-FFF2-40B4-BE49-F238E27FC236}">
                <a16:creationId xmlns:a16="http://schemas.microsoft.com/office/drawing/2014/main" id="{73049816-AA58-619F-FC91-51CA053A7D21}"/>
              </a:ext>
            </a:extLst>
          </p:cNvPr>
          <p:cNvCxnSpPr/>
          <p:nvPr/>
        </p:nvCxnSpPr>
        <p:spPr>
          <a:xfrm>
            <a:off x="2428875" y="4829175"/>
            <a:ext cx="2581275" cy="7048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338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47C30D-1362-3F9D-14D6-F863A0A5E06F}"/>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E7FE75FF-4A2A-5CD4-EDCF-E0F807F41B18}"/>
              </a:ext>
            </a:extLst>
          </p:cNvPr>
          <p:cNvSpPr>
            <a:spLocks noGrp="1"/>
          </p:cNvSpPr>
          <p:nvPr>
            <p:ph idx="1"/>
          </p:nvPr>
        </p:nvSpPr>
        <p:spPr/>
        <p:txBody>
          <a:bodyPr>
            <a:normAutofit fontScale="62500" lnSpcReduction="20000"/>
          </a:bodyPr>
          <a:lstStyle/>
          <a:p>
            <a:pPr eaLnBrk="1" hangingPunct="1">
              <a:buFontTx/>
              <a:buNone/>
            </a:pPr>
            <a:r>
              <a:rPr lang="nl-NL" altLang="nl-NL" b="1" dirty="0">
                <a:solidFill>
                  <a:srgbClr val="000070"/>
                </a:solidFill>
                <a:latin typeface="Verdana" panose="020B0604030504040204" pitchFamily="34" charset="0"/>
              </a:rPr>
              <a:t>Vetten en cholesterol</a:t>
            </a:r>
          </a:p>
          <a:p>
            <a:pPr eaLnBrk="1" hangingPunct="1">
              <a:buFontTx/>
              <a:buNone/>
            </a:pPr>
            <a:r>
              <a:rPr lang="nl-NL" altLang="nl-NL" sz="2400" b="1" dirty="0">
                <a:solidFill>
                  <a:srgbClr val="000070"/>
                </a:solidFill>
                <a:latin typeface="Verdana" panose="020B0604030504040204" pitchFamily="34" charset="0"/>
              </a:rPr>
              <a:t>Verzadigd – Verkeerd (vaatvernauwing)</a:t>
            </a:r>
          </a:p>
          <a:p>
            <a:pPr eaLnBrk="1" hangingPunct="1">
              <a:buFontTx/>
              <a:buNone/>
            </a:pPr>
            <a:r>
              <a:rPr lang="nl-NL" altLang="nl-NL" sz="2400" dirty="0">
                <a:solidFill>
                  <a:srgbClr val="000070"/>
                </a:solidFill>
                <a:latin typeface="Verdana" panose="020B0604030504040204" pitchFamily="34" charset="0"/>
              </a:rPr>
              <a:t>Dierlijk: vlees, melk en kaas</a:t>
            </a:r>
          </a:p>
          <a:p>
            <a:pPr eaLnBrk="1" hangingPunct="1">
              <a:buFontTx/>
              <a:buNone/>
            </a:pPr>
            <a:r>
              <a:rPr lang="nl-NL" altLang="nl-NL" sz="2400" dirty="0">
                <a:solidFill>
                  <a:srgbClr val="000070"/>
                </a:solidFill>
                <a:latin typeface="Verdana" panose="020B0604030504040204" pitchFamily="34" charset="0"/>
              </a:rPr>
              <a:t>Plantaardig: kokos, cacao, chips, koekjes, gebak</a:t>
            </a:r>
          </a:p>
          <a:p>
            <a:pPr eaLnBrk="1" hangingPunct="1">
              <a:buFontTx/>
              <a:buNone/>
            </a:pPr>
            <a:endParaRPr lang="nl-NL" altLang="nl-NL" sz="1100" b="1" dirty="0">
              <a:solidFill>
                <a:srgbClr val="000070"/>
              </a:solidFill>
              <a:latin typeface="Verdana" panose="020B0604030504040204" pitchFamily="34" charset="0"/>
            </a:endParaRPr>
          </a:p>
          <a:p>
            <a:pPr eaLnBrk="1" hangingPunct="1">
              <a:buFontTx/>
              <a:buNone/>
            </a:pPr>
            <a:r>
              <a:rPr lang="nl-NL" altLang="nl-NL" sz="2400" b="1" dirty="0">
                <a:solidFill>
                  <a:srgbClr val="000070"/>
                </a:solidFill>
                <a:latin typeface="Verdana" panose="020B0604030504040204" pitchFamily="34" charset="0"/>
              </a:rPr>
              <a:t>Onverzadigd – O.K</a:t>
            </a:r>
          </a:p>
          <a:p>
            <a:pPr eaLnBrk="1" hangingPunct="1">
              <a:buFontTx/>
              <a:buNone/>
            </a:pPr>
            <a:r>
              <a:rPr lang="nl-NL" altLang="nl-NL" sz="2400" dirty="0">
                <a:solidFill>
                  <a:srgbClr val="000070"/>
                </a:solidFill>
                <a:latin typeface="Verdana" panose="020B0604030504040204" pitchFamily="34" charset="0"/>
              </a:rPr>
              <a:t>Cholesterol verlagend effect</a:t>
            </a:r>
          </a:p>
          <a:p>
            <a:pPr eaLnBrk="1" hangingPunct="1">
              <a:buFontTx/>
              <a:buNone/>
            </a:pPr>
            <a:r>
              <a:rPr lang="nl-NL" altLang="nl-NL" sz="2400" dirty="0">
                <a:solidFill>
                  <a:srgbClr val="000070"/>
                </a:solidFill>
                <a:latin typeface="Verdana" panose="020B0604030504040204" pitchFamily="34" charset="0"/>
              </a:rPr>
              <a:t>Beschermend tegen vaatvernauwing</a:t>
            </a:r>
          </a:p>
          <a:p>
            <a:pPr eaLnBrk="1" hangingPunct="1">
              <a:buFontTx/>
              <a:buNone/>
            </a:pPr>
            <a:r>
              <a:rPr lang="nl-NL" altLang="nl-NL" sz="2400" dirty="0">
                <a:solidFill>
                  <a:srgbClr val="000070"/>
                </a:solidFill>
                <a:latin typeface="Verdana" panose="020B0604030504040204" pitchFamily="34" charset="0"/>
              </a:rPr>
              <a:t>Olijfolie, pinda’s, vis, noten</a:t>
            </a:r>
          </a:p>
          <a:p>
            <a:endParaRPr lang="nl-NL" dirty="0"/>
          </a:p>
        </p:txBody>
      </p:sp>
      <p:pic>
        <p:nvPicPr>
          <p:cNvPr id="4" name="Picture 7">
            <a:extLst>
              <a:ext uri="{FF2B5EF4-FFF2-40B4-BE49-F238E27FC236}">
                <a16:creationId xmlns:a16="http://schemas.microsoft.com/office/drawing/2014/main" id="{E8D68A6D-CC12-93EE-2C48-CAE24DA88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8925" y="2335427"/>
            <a:ext cx="3321050"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091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551CC5-645C-4C0A-1FC2-1954CA81A8EA}"/>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A383AE05-8514-E854-5C15-D515C6EB78A5}"/>
              </a:ext>
            </a:extLst>
          </p:cNvPr>
          <p:cNvSpPr>
            <a:spLocks noGrp="1"/>
          </p:cNvSpPr>
          <p:nvPr>
            <p:ph idx="1"/>
          </p:nvPr>
        </p:nvSpPr>
        <p:spPr/>
        <p:txBody>
          <a:bodyPr>
            <a:normAutofit fontScale="92500" lnSpcReduction="10000"/>
          </a:bodyPr>
          <a:lstStyle/>
          <a:p>
            <a:pPr marL="0" indent="0">
              <a:buNone/>
            </a:pPr>
            <a:r>
              <a:rPr lang="nl-NL" sz="3200" b="1" dirty="0">
                <a:solidFill>
                  <a:srgbClr val="002060"/>
                </a:solidFill>
              </a:rPr>
              <a:t>Eet veel groente, fruit en brood</a:t>
            </a:r>
          </a:p>
          <a:p>
            <a:pPr marL="0" indent="0">
              <a:buNone/>
            </a:pPr>
            <a:endParaRPr lang="nl-NL" dirty="0">
              <a:solidFill>
                <a:srgbClr val="002060"/>
              </a:solidFill>
            </a:endParaRPr>
          </a:p>
          <a:p>
            <a:pPr marL="0" indent="0">
              <a:buNone/>
            </a:pPr>
            <a:r>
              <a:rPr lang="nl-NL" dirty="0">
                <a:solidFill>
                  <a:srgbClr val="002060"/>
                </a:solidFill>
              </a:rPr>
              <a:t>Weinig calorieën</a:t>
            </a:r>
          </a:p>
          <a:p>
            <a:pPr marL="0" indent="0">
              <a:buNone/>
            </a:pPr>
            <a:r>
              <a:rPr lang="nl-NL" dirty="0">
                <a:solidFill>
                  <a:srgbClr val="002060"/>
                </a:solidFill>
              </a:rPr>
              <a:t>Veel voedingsstoffen</a:t>
            </a:r>
          </a:p>
          <a:p>
            <a:pPr marL="0" indent="0">
              <a:buNone/>
            </a:pPr>
            <a:r>
              <a:rPr lang="nl-NL" dirty="0">
                <a:solidFill>
                  <a:srgbClr val="002060"/>
                </a:solidFill>
              </a:rPr>
              <a:t>Verzadigd gevoel</a:t>
            </a:r>
          </a:p>
          <a:p>
            <a:pPr marL="0" indent="0">
              <a:buNone/>
            </a:pPr>
            <a:r>
              <a:rPr lang="nl-NL" dirty="0">
                <a:solidFill>
                  <a:srgbClr val="002060"/>
                </a:solidFill>
              </a:rPr>
              <a:t>Verlaagt risico op chronische ziekten</a:t>
            </a:r>
          </a:p>
        </p:txBody>
      </p:sp>
      <p:pic>
        <p:nvPicPr>
          <p:cNvPr id="4" name="Picture 7">
            <a:extLst>
              <a:ext uri="{FF2B5EF4-FFF2-40B4-BE49-F238E27FC236}">
                <a16:creationId xmlns:a16="http://schemas.microsoft.com/office/drawing/2014/main" id="{E0B0B40C-92CD-C626-8008-495E5BCC0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2613" y="2892425"/>
            <a:ext cx="2665412"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a:extLst>
              <a:ext uri="{FF2B5EF4-FFF2-40B4-BE49-F238E27FC236}">
                <a16:creationId xmlns:a16="http://schemas.microsoft.com/office/drawing/2014/main" id="{16CCFBBE-DDB0-1FA9-4922-55CD78A82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7113" y="4454525"/>
            <a:ext cx="270668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6393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1330FA-78B4-DDB6-46A2-763DF06CB6AB}"/>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F67C4695-902D-BDC2-5C98-B8EC2BE27277}"/>
              </a:ext>
            </a:extLst>
          </p:cNvPr>
          <p:cNvSpPr>
            <a:spLocks noGrp="1"/>
          </p:cNvSpPr>
          <p:nvPr>
            <p:ph idx="1"/>
          </p:nvPr>
        </p:nvSpPr>
        <p:spPr/>
        <p:txBody>
          <a:bodyPr>
            <a:normAutofit fontScale="40000" lnSpcReduction="20000"/>
          </a:bodyPr>
          <a:lstStyle/>
          <a:p>
            <a:pPr marL="0" indent="0">
              <a:lnSpc>
                <a:spcPct val="120000"/>
              </a:lnSpc>
              <a:buNone/>
            </a:pPr>
            <a:r>
              <a:rPr lang="nl-NL" sz="3400" dirty="0">
                <a:solidFill>
                  <a:srgbClr val="002060"/>
                </a:solidFill>
              </a:rPr>
              <a:t>Ga veilig om met voedsel</a:t>
            </a:r>
          </a:p>
          <a:p>
            <a:pPr marL="0" indent="0">
              <a:lnSpc>
                <a:spcPct val="120000"/>
              </a:lnSpc>
              <a:buNone/>
            </a:pPr>
            <a:r>
              <a:rPr lang="nl-NL" sz="3400" dirty="0">
                <a:solidFill>
                  <a:srgbClr val="002060"/>
                </a:solidFill>
              </a:rPr>
              <a:t>Voorkom voedselvergiftiging:</a:t>
            </a:r>
          </a:p>
          <a:p>
            <a:pPr lvl="2">
              <a:lnSpc>
                <a:spcPct val="170000"/>
              </a:lnSpc>
            </a:pPr>
            <a:r>
              <a:rPr lang="nl-NL" sz="3400" dirty="0">
                <a:solidFill>
                  <a:srgbClr val="002060"/>
                </a:solidFill>
              </a:rPr>
              <a:t>Kopen: houdbaarheidsdatum, verpakking</a:t>
            </a:r>
          </a:p>
          <a:p>
            <a:pPr lvl="2">
              <a:lnSpc>
                <a:spcPct val="170000"/>
              </a:lnSpc>
            </a:pPr>
            <a:r>
              <a:rPr lang="nl-NL" sz="3400" dirty="0">
                <a:solidFill>
                  <a:srgbClr val="002060"/>
                </a:solidFill>
              </a:rPr>
              <a:t>Handen wassen: voor het koken</a:t>
            </a:r>
          </a:p>
          <a:p>
            <a:pPr lvl="2">
              <a:lnSpc>
                <a:spcPct val="170000"/>
              </a:lnSpc>
            </a:pPr>
            <a:r>
              <a:rPr lang="nl-NL" sz="3400" dirty="0">
                <a:solidFill>
                  <a:srgbClr val="002060"/>
                </a:solidFill>
              </a:rPr>
              <a:t>Scheiden: apart keukengerei voor vlees, vis</a:t>
            </a:r>
          </a:p>
          <a:p>
            <a:pPr lvl="2">
              <a:lnSpc>
                <a:spcPct val="170000"/>
              </a:lnSpc>
            </a:pPr>
            <a:r>
              <a:rPr lang="nl-NL" sz="3400" dirty="0">
                <a:solidFill>
                  <a:srgbClr val="002060"/>
                </a:solidFill>
              </a:rPr>
              <a:t>Verhitten: goed doorroeren bij magnetron</a:t>
            </a:r>
          </a:p>
          <a:p>
            <a:pPr lvl="2">
              <a:lnSpc>
                <a:spcPct val="170000"/>
              </a:lnSpc>
            </a:pPr>
            <a:r>
              <a:rPr lang="nl-NL" sz="3400" dirty="0">
                <a:solidFill>
                  <a:srgbClr val="002060"/>
                </a:solidFill>
              </a:rPr>
              <a:t>Bewaren: koelkast op 4°C</a:t>
            </a:r>
          </a:p>
          <a:p>
            <a:pPr marL="0" indent="0">
              <a:buNone/>
            </a:pPr>
            <a:endParaRPr lang="nl-NL" sz="3400" dirty="0">
              <a:solidFill>
                <a:srgbClr val="002060"/>
              </a:solidFill>
            </a:endParaRPr>
          </a:p>
          <a:p>
            <a:pPr marL="0" indent="0">
              <a:buNone/>
            </a:pPr>
            <a:r>
              <a:rPr lang="nl-NL" sz="4000" dirty="0">
                <a:solidFill>
                  <a:srgbClr val="002060"/>
                </a:solidFill>
              </a:rPr>
              <a:t>Voedselvergiftiging:</a:t>
            </a:r>
          </a:p>
          <a:p>
            <a:pPr marL="0" indent="0">
              <a:buNone/>
            </a:pPr>
            <a:r>
              <a:rPr lang="nl-NL" sz="4000" dirty="0">
                <a:solidFill>
                  <a:srgbClr val="002060"/>
                </a:solidFill>
              </a:rPr>
              <a:t>Braken, misselijkheid en diarree (binnen 8 uur)</a:t>
            </a:r>
          </a:p>
        </p:txBody>
      </p:sp>
      <p:pic>
        <p:nvPicPr>
          <p:cNvPr id="4" name="Picture 10">
            <a:extLst>
              <a:ext uri="{FF2B5EF4-FFF2-40B4-BE49-F238E27FC236}">
                <a16:creationId xmlns:a16="http://schemas.microsoft.com/office/drawing/2014/main" id="{E3E67012-6803-7A91-A14D-EC023F6A1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097" y="2989682"/>
            <a:ext cx="412749" cy="41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a:extLst>
              <a:ext uri="{FF2B5EF4-FFF2-40B4-BE49-F238E27FC236}">
                <a16:creationId xmlns:a16="http://schemas.microsoft.com/office/drawing/2014/main" id="{A98B266F-80AE-7F89-08B6-58DFF43BC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020" y="3394907"/>
            <a:ext cx="392905" cy="392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a:extLst>
              <a:ext uri="{FF2B5EF4-FFF2-40B4-BE49-F238E27FC236}">
                <a16:creationId xmlns:a16="http://schemas.microsoft.com/office/drawing/2014/main" id="{04F91643-D20D-CA7A-0097-7969AFEFD2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097" y="3806446"/>
            <a:ext cx="412749" cy="412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71BD54DC-18AE-4C57-985B-BFFF4AEF9B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1021" y="4246540"/>
            <a:ext cx="392904" cy="391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9">
            <a:extLst>
              <a:ext uri="{FF2B5EF4-FFF2-40B4-BE49-F238E27FC236}">
                <a16:creationId xmlns:a16="http://schemas.microsoft.com/office/drawing/2014/main" id="{276F0BEB-335F-EBD6-A0D6-48AA974F21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3676" y="4638209"/>
            <a:ext cx="420249" cy="420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3678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D4B76F-6DF8-AC9F-16A2-BC89B0050D65}"/>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63523551-AABB-7FA6-A33A-DD40F3CAF5A7}"/>
              </a:ext>
            </a:extLst>
          </p:cNvPr>
          <p:cNvSpPr>
            <a:spLocks noGrp="1"/>
          </p:cNvSpPr>
          <p:nvPr>
            <p:ph idx="1"/>
          </p:nvPr>
        </p:nvSpPr>
        <p:spPr/>
        <p:txBody>
          <a:bodyPr>
            <a:normAutofit fontScale="85000" lnSpcReduction="10000"/>
          </a:bodyPr>
          <a:lstStyle/>
          <a:p>
            <a:pPr eaLnBrk="1" hangingPunct="1">
              <a:buFontTx/>
              <a:buNone/>
            </a:pPr>
            <a:r>
              <a:rPr lang="nl-NL" altLang="nl-NL" sz="2400" dirty="0">
                <a:solidFill>
                  <a:srgbClr val="000070"/>
                </a:solidFill>
                <a:latin typeface="Verdana" panose="020B0604030504040204" pitchFamily="34" charset="0"/>
              </a:rPr>
              <a:t>Beperk vitamine verlies – tips</a:t>
            </a:r>
          </a:p>
          <a:p>
            <a:pPr eaLnBrk="1" hangingPunct="1">
              <a:buFontTx/>
              <a:buNone/>
            </a:pPr>
            <a:endParaRPr lang="nl-NL" altLang="nl-NL" sz="2400" dirty="0">
              <a:solidFill>
                <a:srgbClr val="000070"/>
              </a:solidFill>
              <a:latin typeface="Verdana" panose="020B0604030504040204" pitchFamily="34" charset="0"/>
            </a:endParaRPr>
          </a:p>
          <a:p>
            <a:pPr eaLnBrk="1" hangingPunct="1"/>
            <a:r>
              <a:rPr lang="nl-NL" altLang="nl-NL" sz="2400" dirty="0">
                <a:solidFill>
                  <a:srgbClr val="000070"/>
                </a:solidFill>
                <a:latin typeface="Verdana" panose="020B0604030504040204" pitchFamily="34" charset="0"/>
              </a:rPr>
              <a:t>Koop </a:t>
            </a:r>
            <a:r>
              <a:rPr lang="nl-NL" altLang="nl-NL" sz="2400" dirty="0" err="1">
                <a:solidFill>
                  <a:srgbClr val="000070"/>
                </a:solidFill>
                <a:latin typeface="Verdana" panose="020B0604030504040204" pitchFamily="34" charset="0"/>
              </a:rPr>
              <a:t>seizoensgroenten</a:t>
            </a:r>
            <a:endParaRPr lang="nl-NL" altLang="nl-NL" sz="2400" dirty="0">
              <a:solidFill>
                <a:srgbClr val="000070"/>
              </a:solidFill>
              <a:latin typeface="Verdana" panose="020B0604030504040204" pitchFamily="34" charset="0"/>
            </a:endParaRPr>
          </a:p>
          <a:p>
            <a:pPr eaLnBrk="1" hangingPunct="1"/>
            <a:r>
              <a:rPr lang="nl-NL" altLang="nl-NL" sz="2400" dirty="0">
                <a:solidFill>
                  <a:srgbClr val="000070"/>
                </a:solidFill>
                <a:latin typeface="Verdana" panose="020B0604030504040204" pitchFamily="34" charset="0"/>
              </a:rPr>
              <a:t>Eet fruit voordat het overrijp is</a:t>
            </a:r>
          </a:p>
          <a:p>
            <a:pPr eaLnBrk="1" hangingPunct="1"/>
            <a:r>
              <a:rPr lang="nl-NL" altLang="nl-NL" sz="2400" dirty="0">
                <a:solidFill>
                  <a:srgbClr val="000070"/>
                </a:solidFill>
                <a:latin typeface="Verdana" panose="020B0604030504040204" pitchFamily="34" charset="0"/>
              </a:rPr>
              <a:t>Kook aardappelen van de nieuwe oogst</a:t>
            </a:r>
          </a:p>
          <a:p>
            <a:pPr eaLnBrk="1" hangingPunct="1"/>
            <a:r>
              <a:rPr lang="nl-NL" altLang="nl-NL" sz="2400" dirty="0">
                <a:solidFill>
                  <a:srgbClr val="000070"/>
                </a:solidFill>
                <a:latin typeface="Verdana" panose="020B0604030504040204" pitchFamily="34" charset="0"/>
              </a:rPr>
              <a:t>Kook het eten niet te lang</a:t>
            </a:r>
          </a:p>
          <a:p>
            <a:pPr eaLnBrk="1" hangingPunct="1"/>
            <a:r>
              <a:rPr lang="nl-NL" altLang="nl-NL" sz="2400" dirty="0">
                <a:solidFill>
                  <a:srgbClr val="000070"/>
                </a:solidFill>
                <a:latin typeface="Verdana" panose="020B0604030504040204" pitchFamily="34" charset="0"/>
              </a:rPr>
              <a:t>Warm niet te vaak op</a:t>
            </a:r>
          </a:p>
          <a:p>
            <a:endParaRPr lang="nl-NL" dirty="0"/>
          </a:p>
        </p:txBody>
      </p:sp>
    </p:spTree>
    <p:extLst>
      <p:ext uri="{BB962C8B-B14F-4D97-AF65-F5344CB8AC3E}">
        <p14:creationId xmlns:p14="http://schemas.microsoft.com/office/powerpoint/2010/main" val="1154496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559717-6F0E-F8BD-6768-E3281F07B680}"/>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AC033982-0F97-1BAA-58BC-66B3E259E033}"/>
              </a:ext>
            </a:extLst>
          </p:cNvPr>
          <p:cNvSpPr>
            <a:spLocks noGrp="1"/>
          </p:cNvSpPr>
          <p:nvPr>
            <p:ph idx="1"/>
          </p:nvPr>
        </p:nvSpPr>
        <p:spPr/>
        <p:txBody>
          <a:bodyPr>
            <a:normAutofit fontScale="85000" lnSpcReduction="10000"/>
          </a:bodyPr>
          <a:lstStyle/>
          <a:p>
            <a:pPr eaLnBrk="1" hangingPunct="1">
              <a:buFontTx/>
              <a:buNone/>
            </a:pPr>
            <a:r>
              <a:rPr lang="nl-NL" altLang="nl-NL" sz="2400" dirty="0">
                <a:solidFill>
                  <a:srgbClr val="000070"/>
                </a:solidFill>
                <a:latin typeface="Verdana" panose="020B0604030504040204" pitchFamily="34" charset="0"/>
              </a:rPr>
              <a:t>Beperk vitamine verlies – tips</a:t>
            </a:r>
          </a:p>
          <a:p>
            <a:pPr eaLnBrk="1" hangingPunct="1">
              <a:buFontTx/>
              <a:buNone/>
            </a:pPr>
            <a:endParaRPr lang="nl-NL" altLang="nl-NL" sz="2400" dirty="0">
              <a:solidFill>
                <a:srgbClr val="000070"/>
              </a:solidFill>
              <a:latin typeface="Verdana" panose="020B0604030504040204" pitchFamily="34" charset="0"/>
            </a:endParaRPr>
          </a:p>
          <a:p>
            <a:pPr eaLnBrk="1" hangingPunct="1"/>
            <a:r>
              <a:rPr lang="nl-NL" altLang="nl-NL" sz="2400" dirty="0">
                <a:solidFill>
                  <a:srgbClr val="000070"/>
                </a:solidFill>
                <a:latin typeface="Verdana" panose="020B0604030504040204" pitchFamily="34" charset="0"/>
              </a:rPr>
              <a:t>Maak groenten kort van te voren schoon</a:t>
            </a:r>
          </a:p>
          <a:p>
            <a:pPr eaLnBrk="1" hangingPunct="1"/>
            <a:r>
              <a:rPr lang="nl-NL" altLang="nl-NL" sz="2400" dirty="0">
                <a:solidFill>
                  <a:srgbClr val="000070"/>
                </a:solidFill>
                <a:latin typeface="Verdana" panose="020B0604030504040204" pitchFamily="34" charset="0"/>
              </a:rPr>
              <a:t>Gooi het kookvocht niet weg</a:t>
            </a:r>
          </a:p>
          <a:p>
            <a:pPr eaLnBrk="1" hangingPunct="1"/>
            <a:r>
              <a:rPr lang="nl-NL" altLang="nl-NL" sz="2400" dirty="0">
                <a:solidFill>
                  <a:srgbClr val="000070"/>
                </a:solidFill>
                <a:latin typeface="Verdana" panose="020B0604030504040204" pitchFamily="34" charset="0"/>
              </a:rPr>
              <a:t>Laat melk en boter niet te lang op tafel staan</a:t>
            </a:r>
          </a:p>
          <a:p>
            <a:pPr eaLnBrk="1" hangingPunct="1"/>
            <a:r>
              <a:rPr lang="nl-NL" altLang="nl-NL" sz="2400" dirty="0">
                <a:solidFill>
                  <a:srgbClr val="000070"/>
                </a:solidFill>
                <a:latin typeface="Verdana" panose="020B0604030504040204" pitchFamily="34" charset="0"/>
              </a:rPr>
              <a:t>Kook ook eens in de magnetron</a:t>
            </a:r>
          </a:p>
          <a:p>
            <a:pPr eaLnBrk="1" hangingPunct="1"/>
            <a:r>
              <a:rPr lang="nl-NL" altLang="nl-NL" sz="2400" dirty="0">
                <a:solidFill>
                  <a:srgbClr val="000070"/>
                </a:solidFill>
                <a:latin typeface="Verdana" panose="020B0604030504040204" pitchFamily="34" charset="0"/>
              </a:rPr>
              <a:t>Roerbak er op los</a:t>
            </a:r>
          </a:p>
          <a:p>
            <a:endParaRPr lang="nl-NL" dirty="0"/>
          </a:p>
        </p:txBody>
      </p:sp>
    </p:spTree>
    <p:extLst>
      <p:ext uri="{BB962C8B-B14F-4D97-AF65-F5344CB8AC3E}">
        <p14:creationId xmlns:p14="http://schemas.microsoft.com/office/powerpoint/2010/main" val="1919634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998C8-EE67-957F-91F4-063FDBA09AA3}"/>
              </a:ext>
            </a:extLst>
          </p:cNvPr>
          <p:cNvSpPr>
            <a:spLocks noGrp="1"/>
          </p:cNvSpPr>
          <p:nvPr>
            <p:ph type="title"/>
          </p:nvPr>
        </p:nvSpPr>
        <p:spPr/>
        <p:txBody>
          <a:bodyPr/>
          <a:lstStyle/>
          <a:p>
            <a:pPr algn="ctr"/>
            <a:r>
              <a:rPr lang="nl-NL" dirty="0">
                <a:solidFill>
                  <a:srgbClr val="002060"/>
                </a:solidFill>
              </a:rPr>
              <a:t>Gezonde voeding</a:t>
            </a:r>
            <a:br>
              <a:rPr lang="nl-NL" dirty="0">
                <a:solidFill>
                  <a:srgbClr val="002060"/>
                </a:solidFill>
              </a:rPr>
            </a:br>
            <a:r>
              <a:rPr lang="nl-NL" dirty="0">
                <a:solidFill>
                  <a:srgbClr val="002060"/>
                </a:solidFill>
              </a:rPr>
              <a:t>Problemen bij ouderen (1)</a:t>
            </a:r>
          </a:p>
        </p:txBody>
      </p:sp>
      <p:sp>
        <p:nvSpPr>
          <p:cNvPr id="3" name="Tijdelijke aanduiding voor inhoud 2">
            <a:extLst>
              <a:ext uri="{FF2B5EF4-FFF2-40B4-BE49-F238E27FC236}">
                <a16:creationId xmlns:a16="http://schemas.microsoft.com/office/drawing/2014/main" id="{0D0FED58-276A-98C7-1EB6-7810C81E3353}"/>
              </a:ext>
            </a:extLst>
          </p:cNvPr>
          <p:cNvSpPr>
            <a:spLocks noGrp="1"/>
          </p:cNvSpPr>
          <p:nvPr>
            <p:ph idx="1"/>
          </p:nvPr>
        </p:nvSpPr>
        <p:spPr/>
        <p:txBody>
          <a:bodyPr>
            <a:normAutofit lnSpcReduction="10000"/>
          </a:bodyPr>
          <a:lstStyle/>
          <a:p>
            <a:pPr marL="0" indent="0">
              <a:buNone/>
            </a:pPr>
            <a:r>
              <a:rPr lang="nl-NL" dirty="0">
                <a:solidFill>
                  <a:srgbClr val="002060"/>
                </a:solidFill>
              </a:rPr>
              <a:t>Het lichaam gaat trager functioneren</a:t>
            </a:r>
          </a:p>
          <a:p>
            <a:r>
              <a:rPr lang="nl-NL" dirty="0">
                <a:solidFill>
                  <a:srgbClr val="002060"/>
                </a:solidFill>
              </a:rPr>
              <a:t>slechtere stoelgang</a:t>
            </a:r>
          </a:p>
          <a:p>
            <a:r>
              <a:rPr lang="nl-NL" dirty="0">
                <a:solidFill>
                  <a:srgbClr val="002060"/>
                </a:solidFill>
              </a:rPr>
              <a:t>lagere ruststofwisseling</a:t>
            </a:r>
          </a:p>
          <a:p>
            <a:r>
              <a:rPr lang="nl-NL" dirty="0">
                <a:solidFill>
                  <a:srgbClr val="002060"/>
                </a:solidFill>
              </a:rPr>
              <a:t>verminderde smaak</a:t>
            </a:r>
          </a:p>
          <a:p>
            <a:r>
              <a:rPr lang="nl-NL" dirty="0">
                <a:solidFill>
                  <a:srgbClr val="002060"/>
                </a:solidFill>
              </a:rPr>
              <a:t>verminderde reuk</a:t>
            </a:r>
          </a:p>
          <a:p>
            <a:r>
              <a:rPr lang="nl-NL" dirty="0">
                <a:solidFill>
                  <a:srgbClr val="002060"/>
                </a:solidFill>
              </a:rPr>
              <a:t>gebitsproblemen</a:t>
            </a:r>
          </a:p>
        </p:txBody>
      </p:sp>
    </p:spTree>
    <p:extLst>
      <p:ext uri="{BB962C8B-B14F-4D97-AF65-F5344CB8AC3E}">
        <p14:creationId xmlns:p14="http://schemas.microsoft.com/office/powerpoint/2010/main" val="2820519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B4F1BA-8C3D-F0EE-419B-A258258F693A}"/>
              </a:ext>
            </a:extLst>
          </p:cNvPr>
          <p:cNvSpPr>
            <a:spLocks noGrp="1"/>
          </p:cNvSpPr>
          <p:nvPr>
            <p:ph type="title"/>
          </p:nvPr>
        </p:nvSpPr>
        <p:spPr/>
        <p:txBody>
          <a:bodyPr/>
          <a:lstStyle/>
          <a:p>
            <a:pPr algn="ctr"/>
            <a:r>
              <a:rPr lang="nl-NL" dirty="0">
                <a:solidFill>
                  <a:srgbClr val="002060"/>
                </a:solidFill>
              </a:rPr>
              <a:t>Gezonde voeding</a:t>
            </a:r>
            <a:br>
              <a:rPr lang="nl-NL" dirty="0">
                <a:solidFill>
                  <a:srgbClr val="002060"/>
                </a:solidFill>
              </a:rPr>
            </a:br>
            <a:r>
              <a:rPr lang="nl-NL" dirty="0">
                <a:solidFill>
                  <a:srgbClr val="002060"/>
                </a:solidFill>
              </a:rPr>
              <a:t>Problemen bij ouderen (2)</a:t>
            </a:r>
          </a:p>
        </p:txBody>
      </p:sp>
      <p:sp>
        <p:nvSpPr>
          <p:cNvPr id="3" name="Tijdelijke aanduiding voor inhoud 2">
            <a:extLst>
              <a:ext uri="{FF2B5EF4-FFF2-40B4-BE49-F238E27FC236}">
                <a16:creationId xmlns:a16="http://schemas.microsoft.com/office/drawing/2014/main" id="{FC1FD9B3-3823-F16F-767D-C51FFC9C68D8}"/>
              </a:ext>
            </a:extLst>
          </p:cNvPr>
          <p:cNvSpPr>
            <a:spLocks noGrp="1"/>
          </p:cNvSpPr>
          <p:nvPr>
            <p:ph idx="1"/>
          </p:nvPr>
        </p:nvSpPr>
        <p:spPr/>
        <p:txBody>
          <a:bodyPr/>
          <a:lstStyle/>
          <a:p>
            <a:pPr eaLnBrk="1" hangingPunct="1">
              <a:lnSpc>
                <a:spcPct val="80000"/>
              </a:lnSpc>
            </a:pPr>
            <a:endParaRPr lang="nl-NL" altLang="nl-NL" sz="2400" dirty="0">
              <a:solidFill>
                <a:srgbClr val="000070"/>
              </a:solidFill>
              <a:latin typeface="Verdana" panose="020B0604030504040204" pitchFamily="34" charset="0"/>
            </a:endParaRPr>
          </a:p>
          <a:p>
            <a:pPr eaLnBrk="1" hangingPunct="1">
              <a:lnSpc>
                <a:spcPct val="80000"/>
              </a:lnSpc>
            </a:pPr>
            <a:r>
              <a:rPr lang="nl-NL" altLang="nl-NL" sz="2400" dirty="0">
                <a:solidFill>
                  <a:srgbClr val="000070"/>
                </a:solidFill>
                <a:latin typeface="Verdana" panose="020B0604030504040204" pitchFamily="34" charset="0"/>
              </a:rPr>
              <a:t>Waterhuishouding</a:t>
            </a:r>
          </a:p>
          <a:p>
            <a:pPr eaLnBrk="1" hangingPunct="1">
              <a:lnSpc>
                <a:spcPct val="80000"/>
              </a:lnSpc>
              <a:buFontTx/>
              <a:buNone/>
            </a:pPr>
            <a:r>
              <a:rPr lang="nl-NL" altLang="nl-NL" sz="2400" dirty="0">
                <a:solidFill>
                  <a:srgbClr val="000070"/>
                </a:solidFill>
                <a:latin typeface="Verdana" panose="020B0604030504040204" pitchFamily="34" charset="0"/>
              </a:rPr>
              <a:t>	- huid poreuzer</a:t>
            </a:r>
          </a:p>
          <a:p>
            <a:pPr eaLnBrk="1" hangingPunct="1">
              <a:lnSpc>
                <a:spcPct val="80000"/>
              </a:lnSpc>
              <a:buFontTx/>
              <a:buNone/>
            </a:pPr>
            <a:r>
              <a:rPr lang="nl-NL" altLang="nl-NL" sz="2400" dirty="0">
                <a:solidFill>
                  <a:srgbClr val="000070"/>
                </a:solidFill>
                <a:latin typeface="Verdana" panose="020B0604030504040204" pitchFamily="34" charset="0"/>
              </a:rPr>
              <a:t>	- minder dorst</a:t>
            </a:r>
          </a:p>
          <a:p>
            <a:pPr eaLnBrk="1" hangingPunct="1">
              <a:lnSpc>
                <a:spcPct val="80000"/>
              </a:lnSpc>
              <a:buFontTx/>
              <a:buNone/>
            </a:pPr>
            <a:r>
              <a:rPr lang="nl-NL" altLang="nl-NL" sz="2400" dirty="0">
                <a:solidFill>
                  <a:srgbClr val="000070"/>
                </a:solidFill>
                <a:latin typeface="Verdana" panose="020B0604030504040204" pitchFamily="34" charset="0"/>
              </a:rPr>
              <a:t>	- lichaam houdt vocht minder vast</a:t>
            </a:r>
          </a:p>
          <a:p>
            <a:pPr eaLnBrk="1" hangingPunct="1">
              <a:lnSpc>
                <a:spcPct val="80000"/>
              </a:lnSpc>
              <a:buFontTx/>
              <a:buNone/>
            </a:pPr>
            <a:endParaRPr lang="nl-NL" altLang="nl-NL" sz="2400" dirty="0">
              <a:solidFill>
                <a:srgbClr val="000070"/>
              </a:solidFill>
              <a:latin typeface="Verdana" panose="020B0604030504040204" pitchFamily="34" charset="0"/>
            </a:endParaRPr>
          </a:p>
          <a:p>
            <a:pPr eaLnBrk="1" hangingPunct="1">
              <a:lnSpc>
                <a:spcPct val="80000"/>
              </a:lnSpc>
            </a:pPr>
            <a:r>
              <a:rPr lang="nl-NL" altLang="nl-NL" sz="2400" dirty="0">
                <a:solidFill>
                  <a:srgbClr val="000070"/>
                </a:solidFill>
                <a:latin typeface="Verdana" panose="020B0604030504040204" pitchFamily="34" charset="0"/>
              </a:rPr>
              <a:t>Trager transport afvalstoffen</a:t>
            </a:r>
          </a:p>
          <a:p>
            <a:endParaRPr lang="nl-NL" dirty="0"/>
          </a:p>
        </p:txBody>
      </p:sp>
    </p:spTree>
    <p:extLst>
      <p:ext uri="{BB962C8B-B14F-4D97-AF65-F5344CB8AC3E}">
        <p14:creationId xmlns:p14="http://schemas.microsoft.com/office/powerpoint/2010/main" val="1108314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E6211A-9113-4F85-AADB-EB51A892B3F6}"/>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C68C7D32-E22A-600D-B54C-F2EF2793D0EB}"/>
              </a:ext>
            </a:extLst>
          </p:cNvPr>
          <p:cNvSpPr>
            <a:spLocks noGrp="1"/>
          </p:cNvSpPr>
          <p:nvPr>
            <p:ph idx="1"/>
          </p:nvPr>
        </p:nvSpPr>
        <p:spPr/>
        <p:txBody>
          <a:bodyPr>
            <a:normAutofit/>
          </a:bodyPr>
          <a:lstStyle/>
          <a:p>
            <a:pPr marL="0" indent="0">
              <a:buNone/>
            </a:pPr>
            <a:endParaRPr lang="nl-NL" sz="6000" b="1" dirty="0">
              <a:solidFill>
                <a:srgbClr val="002060"/>
              </a:solidFill>
            </a:endParaRPr>
          </a:p>
          <a:p>
            <a:pPr marL="0" indent="0" algn="ctr">
              <a:buNone/>
            </a:pPr>
            <a:r>
              <a:rPr lang="nl-NL" sz="6000" b="1" dirty="0">
                <a:solidFill>
                  <a:srgbClr val="002060"/>
                </a:solidFill>
              </a:rPr>
              <a:t>Welkom</a:t>
            </a:r>
          </a:p>
        </p:txBody>
      </p:sp>
    </p:spTree>
    <p:extLst>
      <p:ext uri="{BB962C8B-B14F-4D97-AF65-F5344CB8AC3E}">
        <p14:creationId xmlns:p14="http://schemas.microsoft.com/office/powerpoint/2010/main" val="3590594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BA3210-FADD-E3E9-190C-2CD664490854}"/>
              </a:ext>
            </a:extLst>
          </p:cNvPr>
          <p:cNvSpPr>
            <a:spLocks noGrp="1"/>
          </p:cNvSpPr>
          <p:nvPr>
            <p:ph type="title"/>
          </p:nvPr>
        </p:nvSpPr>
        <p:spPr/>
        <p:txBody>
          <a:bodyPr/>
          <a:lstStyle/>
          <a:p>
            <a:pPr algn="ctr"/>
            <a:r>
              <a:rPr lang="nl-NL" dirty="0">
                <a:solidFill>
                  <a:srgbClr val="002060"/>
                </a:solidFill>
              </a:rPr>
              <a:t>Gezonde voeding</a:t>
            </a:r>
            <a:br>
              <a:rPr lang="nl-NL" dirty="0">
                <a:solidFill>
                  <a:srgbClr val="002060"/>
                </a:solidFill>
              </a:rPr>
            </a:br>
            <a:r>
              <a:rPr lang="nl-NL" dirty="0">
                <a:solidFill>
                  <a:srgbClr val="002060"/>
                </a:solidFill>
              </a:rPr>
              <a:t>Problemen bij ouderen (3)</a:t>
            </a:r>
          </a:p>
        </p:txBody>
      </p:sp>
      <p:sp>
        <p:nvSpPr>
          <p:cNvPr id="3" name="Tijdelijke aanduiding voor inhoud 2">
            <a:extLst>
              <a:ext uri="{FF2B5EF4-FFF2-40B4-BE49-F238E27FC236}">
                <a16:creationId xmlns:a16="http://schemas.microsoft.com/office/drawing/2014/main" id="{477E2EAF-1449-7325-B154-B578001E66E1}"/>
              </a:ext>
            </a:extLst>
          </p:cNvPr>
          <p:cNvSpPr>
            <a:spLocks noGrp="1"/>
          </p:cNvSpPr>
          <p:nvPr>
            <p:ph idx="1"/>
          </p:nvPr>
        </p:nvSpPr>
        <p:spPr/>
        <p:txBody>
          <a:bodyPr>
            <a:normAutofit/>
          </a:bodyPr>
          <a:lstStyle/>
          <a:p>
            <a:r>
              <a:rPr lang="nl-NL" dirty="0">
                <a:solidFill>
                  <a:srgbClr val="002060"/>
                </a:solidFill>
              </a:rPr>
              <a:t>Minder mobiel</a:t>
            </a:r>
          </a:p>
          <a:p>
            <a:r>
              <a:rPr lang="nl-NL" dirty="0">
                <a:solidFill>
                  <a:srgbClr val="002060"/>
                </a:solidFill>
              </a:rPr>
              <a:t>Chronische ziekten:</a:t>
            </a:r>
          </a:p>
          <a:p>
            <a:pPr lvl="1">
              <a:buFont typeface="Wingdings" panose="05000000000000000000" pitchFamily="2" charset="2"/>
              <a:buChar char="§"/>
            </a:pPr>
            <a:r>
              <a:rPr lang="nl-NL" dirty="0">
                <a:solidFill>
                  <a:srgbClr val="002060"/>
                </a:solidFill>
              </a:rPr>
              <a:t>suikerziekte/diabetes</a:t>
            </a:r>
          </a:p>
          <a:p>
            <a:pPr lvl="1">
              <a:buFont typeface="Wingdings" panose="05000000000000000000" pitchFamily="2" charset="2"/>
              <a:buChar char="§"/>
            </a:pPr>
            <a:r>
              <a:rPr lang="nl-NL" dirty="0">
                <a:solidFill>
                  <a:srgbClr val="002060"/>
                </a:solidFill>
              </a:rPr>
              <a:t>hoog cholesterol met risico op hart- en vaatziekten</a:t>
            </a:r>
          </a:p>
          <a:p>
            <a:pPr lvl="1">
              <a:buFont typeface="Wingdings" panose="05000000000000000000" pitchFamily="2" charset="2"/>
              <a:buChar char="§"/>
            </a:pPr>
            <a:r>
              <a:rPr lang="nl-NL" dirty="0">
                <a:solidFill>
                  <a:srgbClr val="002060"/>
                </a:solidFill>
              </a:rPr>
              <a:t>osteoporose</a:t>
            </a:r>
          </a:p>
          <a:p>
            <a:pPr lvl="1">
              <a:buFont typeface="Wingdings" panose="05000000000000000000" pitchFamily="2" charset="2"/>
              <a:buChar char="§"/>
            </a:pPr>
            <a:r>
              <a:rPr lang="nl-NL" dirty="0">
                <a:solidFill>
                  <a:srgbClr val="002060"/>
                </a:solidFill>
              </a:rPr>
              <a:t>kanker</a:t>
            </a:r>
          </a:p>
        </p:txBody>
      </p:sp>
    </p:spTree>
    <p:extLst>
      <p:ext uri="{BB962C8B-B14F-4D97-AF65-F5344CB8AC3E}">
        <p14:creationId xmlns:p14="http://schemas.microsoft.com/office/powerpoint/2010/main" val="1693030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02B321-54F8-695C-5C05-F0C195804620}"/>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185B02F0-F2E9-A906-729C-8C3BF6836574}"/>
              </a:ext>
            </a:extLst>
          </p:cNvPr>
          <p:cNvSpPr>
            <a:spLocks noGrp="1"/>
          </p:cNvSpPr>
          <p:nvPr>
            <p:ph idx="1"/>
          </p:nvPr>
        </p:nvSpPr>
        <p:spPr>
          <a:xfrm>
            <a:off x="838200" y="2335427"/>
            <a:ext cx="10515600" cy="4286036"/>
          </a:xfrm>
        </p:spPr>
        <p:txBody>
          <a:bodyPr/>
          <a:lstStyle/>
          <a:p>
            <a:pPr marL="0" indent="0" algn="ctr">
              <a:buNone/>
            </a:pPr>
            <a:r>
              <a:rPr lang="nl-NL" dirty="0">
                <a:solidFill>
                  <a:srgbClr val="002060"/>
                </a:solidFill>
              </a:rPr>
              <a:t>Drink minimaal 1½ liter vocht</a:t>
            </a:r>
          </a:p>
          <a:p>
            <a:pPr marL="0" indent="0">
              <a:buNone/>
            </a:pPr>
            <a:endParaRPr lang="nl-NL" dirty="0">
              <a:solidFill>
                <a:srgbClr val="002060"/>
              </a:solidFill>
            </a:endParaRPr>
          </a:p>
        </p:txBody>
      </p:sp>
      <p:pic>
        <p:nvPicPr>
          <p:cNvPr id="4" name="Picture 5" descr="drinkwater3">
            <a:extLst>
              <a:ext uri="{FF2B5EF4-FFF2-40B4-BE49-F238E27FC236}">
                <a16:creationId xmlns:a16="http://schemas.microsoft.com/office/drawing/2014/main" id="{5491C98A-B5F5-CE0D-7243-880A7C799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3264" y="2935288"/>
            <a:ext cx="2966616" cy="352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83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AE52CE-0DA2-3823-E568-0DC36B345F8A}"/>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C38FE905-F02A-841C-9FDD-47AFC3663C05}"/>
              </a:ext>
            </a:extLst>
          </p:cNvPr>
          <p:cNvSpPr>
            <a:spLocks noGrp="1"/>
          </p:cNvSpPr>
          <p:nvPr>
            <p:ph idx="1"/>
          </p:nvPr>
        </p:nvSpPr>
        <p:spPr/>
        <p:txBody>
          <a:bodyPr>
            <a:normAutofit fontScale="70000" lnSpcReduction="20000"/>
          </a:bodyPr>
          <a:lstStyle/>
          <a:p>
            <a:pPr eaLnBrk="1" hangingPunct="1">
              <a:buFontTx/>
              <a:buNone/>
            </a:pPr>
            <a:r>
              <a:rPr lang="nl-NL" altLang="nl-NL" sz="3200" b="1" dirty="0">
                <a:solidFill>
                  <a:srgbClr val="002060"/>
                </a:solidFill>
                <a:latin typeface="Verdana" panose="020B0604030504040204" pitchFamily="34" charset="0"/>
              </a:rPr>
              <a:t>Water</a:t>
            </a:r>
          </a:p>
          <a:p>
            <a:pPr eaLnBrk="1" hangingPunct="1">
              <a:buFontTx/>
              <a:buNone/>
            </a:pPr>
            <a:endParaRPr lang="nl-NL" altLang="nl-NL" sz="1400" b="1" dirty="0">
              <a:solidFill>
                <a:srgbClr val="002060"/>
              </a:solidFill>
              <a:latin typeface="Verdana" panose="020B0604030504040204" pitchFamily="34" charset="0"/>
            </a:endParaRPr>
          </a:p>
          <a:p>
            <a:pPr eaLnBrk="1" hangingPunct="1"/>
            <a:r>
              <a:rPr lang="nl-NL" altLang="nl-NL" dirty="0">
                <a:solidFill>
                  <a:srgbClr val="002060"/>
                </a:solidFill>
                <a:latin typeface="Verdana" panose="020B0604030504040204" pitchFamily="34" charset="0"/>
              </a:rPr>
              <a:t>Transport voedingsstoffen</a:t>
            </a:r>
          </a:p>
          <a:p>
            <a:pPr eaLnBrk="1" hangingPunct="1"/>
            <a:r>
              <a:rPr lang="nl-NL" altLang="nl-NL" dirty="0">
                <a:solidFill>
                  <a:srgbClr val="002060"/>
                </a:solidFill>
                <a:latin typeface="Verdana" panose="020B0604030504040204" pitchFamily="34" charset="0"/>
              </a:rPr>
              <a:t>Afvoer afvalstoffen</a:t>
            </a:r>
          </a:p>
          <a:p>
            <a:pPr eaLnBrk="1" hangingPunct="1"/>
            <a:r>
              <a:rPr lang="nl-NL" altLang="nl-NL" dirty="0">
                <a:solidFill>
                  <a:srgbClr val="002060"/>
                </a:solidFill>
                <a:latin typeface="Verdana" panose="020B0604030504040204" pitchFamily="34" charset="0"/>
              </a:rPr>
              <a:t>Lever, nieren en blaas</a:t>
            </a:r>
          </a:p>
          <a:p>
            <a:pPr eaLnBrk="1" hangingPunct="1"/>
            <a:r>
              <a:rPr lang="nl-NL" altLang="nl-NL" dirty="0">
                <a:solidFill>
                  <a:srgbClr val="002060"/>
                </a:solidFill>
                <a:latin typeface="Verdana" panose="020B0604030504040204" pitchFamily="34" charset="0"/>
              </a:rPr>
              <a:t>Darmen</a:t>
            </a:r>
          </a:p>
          <a:p>
            <a:pPr eaLnBrk="1" hangingPunct="1"/>
            <a:r>
              <a:rPr lang="nl-NL" altLang="nl-NL" dirty="0">
                <a:solidFill>
                  <a:srgbClr val="002060"/>
                </a:solidFill>
                <a:latin typeface="Verdana" panose="020B0604030504040204" pitchFamily="34" charset="0"/>
              </a:rPr>
              <a:t>Huid</a:t>
            </a:r>
          </a:p>
          <a:p>
            <a:pPr eaLnBrk="1" hangingPunct="1"/>
            <a:r>
              <a:rPr lang="nl-NL" altLang="nl-NL" dirty="0">
                <a:solidFill>
                  <a:srgbClr val="002060"/>
                </a:solidFill>
                <a:latin typeface="Verdana" panose="020B0604030504040204" pitchFamily="34" charset="0"/>
              </a:rPr>
              <a:t>Verzadigd gevoel</a:t>
            </a:r>
          </a:p>
          <a:p>
            <a:endParaRPr lang="nl-NL" dirty="0"/>
          </a:p>
        </p:txBody>
      </p:sp>
    </p:spTree>
    <p:extLst>
      <p:ext uri="{BB962C8B-B14F-4D97-AF65-F5344CB8AC3E}">
        <p14:creationId xmlns:p14="http://schemas.microsoft.com/office/powerpoint/2010/main" val="1342026295"/>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B0DB2-E1AE-AA48-0368-1D729F0EFA99}"/>
              </a:ext>
            </a:extLst>
          </p:cNvPr>
          <p:cNvSpPr>
            <a:spLocks noGrp="1"/>
          </p:cNvSpPr>
          <p:nvPr>
            <p:ph type="title"/>
          </p:nvPr>
        </p:nvSpPr>
        <p:spPr/>
        <p:txBody>
          <a:bodyPr/>
          <a:lstStyle/>
          <a:p>
            <a:pPr algn="ctr"/>
            <a:r>
              <a:rPr lang="nl-NL" dirty="0">
                <a:solidFill>
                  <a:srgbClr val="002060"/>
                </a:solidFill>
              </a:rPr>
              <a:t>Gezonde aandachtspunten</a:t>
            </a:r>
          </a:p>
        </p:txBody>
      </p:sp>
      <p:sp>
        <p:nvSpPr>
          <p:cNvPr id="3" name="Tijdelijke aanduiding voor inhoud 2">
            <a:extLst>
              <a:ext uri="{FF2B5EF4-FFF2-40B4-BE49-F238E27FC236}">
                <a16:creationId xmlns:a16="http://schemas.microsoft.com/office/drawing/2014/main" id="{0A13FDA6-7BED-2E85-EA3B-4E3F25871746}"/>
              </a:ext>
            </a:extLst>
          </p:cNvPr>
          <p:cNvSpPr>
            <a:spLocks noGrp="1"/>
          </p:cNvSpPr>
          <p:nvPr>
            <p:ph idx="1"/>
          </p:nvPr>
        </p:nvSpPr>
        <p:spPr/>
        <p:txBody>
          <a:bodyPr>
            <a:normAutofit fontScale="70000" lnSpcReduction="20000"/>
          </a:bodyPr>
          <a:lstStyle/>
          <a:p>
            <a:pPr eaLnBrk="1" hangingPunct="1"/>
            <a:r>
              <a:rPr lang="nl-NL" altLang="nl-NL" dirty="0">
                <a:solidFill>
                  <a:srgbClr val="002060"/>
                </a:solidFill>
                <a:latin typeface="Verdana" panose="020B0604030504040204" pitchFamily="34" charset="0"/>
              </a:rPr>
              <a:t>Eet lekker, niet te veel</a:t>
            </a:r>
          </a:p>
          <a:p>
            <a:pPr eaLnBrk="1" hangingPunct="1"/>
            <a:r>
              <a:rPr lang="nl-NL" altLang="nl-NL" dirty="0">
                <a:solidFill>
                  <a:srgbClr val="002060"/>
                </a:solidFill>
                <a:latin typeface="Verdana" panose="020B0604030504040204" pitchFamily="34" charset="0"/>
              </a:rPr>
              <a:t>Eet gevarieerd</a:t>
            </a:r>
          </a:p>
          <a:p>
            <a:pPr eaLnBrk="1" hangingPunct="1"/>
            <a:r>
              <a:rPr lang="nl-NL" altLang="nl-NL" dirty="0">
                <a:solidFill>
                  <a:srgbClr val="002060"/>
                </a:solidFill>
                <a:latin typeface="Verdana" panose="020B0604030504040204" pitchFamily="34" charset="0"/>
              </a:rPr>
              <a:t>Eet veel groente en fruit</a:t>
            </a:r>
          </a:p>
          <a:p>
            <a:pPr eaLnBrk="1" hangingPunct="1"/>
            <a:r>
              <a:rPr lang="nl-NL" altLang="nl-NL" dirty="0">
                <a:solidFill>
                  <a:srgbClr val="002060"/>
                </a:solidFill>
                <a:latin typeface="Verdana" panose="020B0604030504040204" pitchFamily="34" charset="0"/>
              </a:rPr>
              <a:t>Drink voldoende</a:t>
            </a:r>
          </a:p>
          <a:p>
            <a:pPr eaLnBrk="1" hangingPunct="1"/>
            <a:r>
              <a:rPr lang="nl-NL" altLang="nl-NL" dirty="0">
                <a:solidFill>
                  <a:srgbClr val="002060"/>
                </a:solidFill>
                <a:latin typeface="Verdana" panose="020B0604030504040204" pitchFamily="34" charset="0"/>
              </a:rPr>
              <a:t>Drink geen (max 1 glas) alcohol</a:t>
            </a:r>
          </a:p>
          <a:p>
            <a:pPr eaLnBrk="1" hangingPunct="1"/>
            <a:r>
              <a:rPr lang="nl-NL" altLang="nl-NL" dirty="0">
                <a:solidFill>
                  <a:srgbClr val="002060"/>
                </a:solidFill>
                <a:latin typeface="Verdana" panose="020B0604030504040204" pitchFamily="34" charset="0"/>
              </a:rPr>
              <a:t>Eet voldoende vezels</a:t>
            </a:r>
          </a:p>
          <a:p>
            <a:pPr eaLnBrk="1" hangingPunct="1"/>
            <a:r>
              <a:rPr lang="nl-NL" altLang="nl-NL" dirty="0">
                <a:solidFill>
                  <a:srgbClr val="002060"/>
                </a:solidFill>
                <a:latin typeface="Verdana" panose="020B0604030504040204" pitchFamily="34" charset="0"/>
              </a:rPr>
              <a:t>Eet minder verzadigd vet</a:t>
            </a:r>
          </a:p>
          <a:p>
            <a:pPr eaLnBrk="1" hangingPunct="1"/>
            <a:r>
              <a:rPr lang="nl-NL" altLang="nl-NL" dirty="0">
                <a:solidFill>
                  <a:srgbClr val="002060"/>
                </a:solidFill>
                <a:latin typeface="Verdana" panose="020B0604030504040204" pitchFamily="34" charset="0"/>
              </a:rPr>
              <a:t>Wees zuinig met zout en suiker</a:t>
            </a:r>
          </a:p>
          <a:p>
            <a:endParaRPr lang="nl-NL" dirty="0"/>
          </a:p>
        </p:txBody>
      </p:sp>
    </p:spTree>
    <p:extLst>
      <p:ext uri="{BB962C8B-B14F-4D97-AF65-F5344CB8AC3E}">
        <p14:creationId xmlns:p14="http://schemas.microsoft.com/office/powerpoint/2010/main" val="120211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B0DB2-E1AE-AA48-0368-1D729F0EFA99}"/>
              </a:ext>
            </a:extLst>
          </p:cNvPr>
          <p:cNvSpPr>
            <a:spLocks noGrp="1"/>
          </p:cNvSpPr>
          <p:nvPr>
            <p:ph type="title"/>
          </p:nvPr>
        </p:nvSpPr>
        <p:spPr/>
        <p:txBody>
          <a:bodyPr>
            <a:normAutofit/>
          </a:bodyPr>
          <a:lstStyle/>
          <a:p>
            <a:pPr algn="ctr"/>
            <a:r>
              <a:rPr lang="nl-NL" dirty="0">
                <a:solidFill>
                  <a:srgbClr val="002060"/>
                </a:solidFill>
              </a:rPr>
              <a:t>Ondervoeding</a:t>
            </a:r>
          </a:p>
        </p:txBody>
      </p:sp>
      <p:sp>
        <p:nvSpPr>
          <p:cNvPr id="3" name="Tijdelijke aanduiding voor inhoud 2">
            <a:extLst>
              <a:ext uri="{FF2B5EF4-FFF2-40B4-BE49-F238E27FC236}">
                <a16:creationId xmlns:a16="http://schemas.microsoft.com/office/drawing/2014/main" id="{0A13FDA6-7BED-2E85-EA3B-4E3F25871746}"/>
              </a:ext>
            </a:extLst>
          </p:cNvPr>
          <p:cNvSpPr>
            <a:spLocks noGrp="1"/>
          </p:cNvSpPr>
          <p:nvPr>
            <p:ph idx="1"/>
          </p:nvPr>
        </p:nvSpPr>
        <p:spPr>
          <a:xfrm>
            <a:off x="964324" y="2335427"/>
            <a:ext cx="10515600" cy="3841536"/>
          </a:xfrm>
        </p:spPr>
        <p:txBody>
          <a:bodyPr>
            <a:normAutofit/>
          </a:bodyPr>
          <a:lstStyle/>
          <a:p>
            <a:pPr marL="0" indent="0">
              <a:buNone/>
            </a:pPr>
            <a:r>
              <a:rPr lang="nl-NL" dirty="0">
                <a:solidFill>
                  <a:srgbClr val="012145"/>
                </a:solidFill>
              </a:rPr>
              <a:t>(Hoog risico op) ondervoeding komt voor bij:</a:t>
            </a:r>
          </a:p>
          <a:p>
            <a:pPr>
              <a:buFontTx/>
              <a:buChar char="-"/>
            </a:pPr>
            <a:r>
              <a:rPr lang="nl-NL" dirty="0">
                <a:solidFill>
                  <a:srgbClr val="012145"/>
                </a:solidFill>
              </a:rPr>
              <a:t>8,5% van de thuiswonende 65-plussers</a:t>
            </a:r>
          </a:p>
          <a:p>
            <a:pPr>
              <a:buFontTx/>
              <a:buChar char="-"/>
            </a:pPr>
            <a:r>
              <a:rPr lang="nl-NL" dirty="0">
                <a:solidFill>
                  <a:srgbClr val="012145"/>
                </a:solidFill>
              </a:rPr>
              <a:t>19% van de thuiswonende 85-plussers </a:t>
            </a:r>
          </a:p>
        </p:txBody>
      </p:sp>
    </p:spTree>
    <p:extLst>
      <p:ext uri="{BB962C8B-B14F-4D97-AF65-F5344CB8AC3E}">
        <p14:creationId xmlns:p14="http://schemas.microsoft.com/office/powerpoint/2010/main" val="2873340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B0DB2-E1AE-AA48-0368-1D729F0EFA99}"/>
              </a:ext>
            </a:extLst>
          </p:cNvPr>
          <p:cNvSpPr>
            <a:spLocks noGrp="1"/>
          </p:cNvSpPr>
          <p:nvPr>
            <p:ph type="title"/>
          </p:nvPr>
        </p:nvSpPr>
        <p:spPr/>
        <p:txBody>
          <a:bodyPr/>
          <a:lstStyle/>
          <a:p>
            <a:pPr algn="ctr"/>
            <a:r>
              <a:rPr lang="nl-NL" dirty="0">
                <a:solidFill>
                  <a:srgbClr val="012145"/>
                </a:solidFill>
              </a:rPr>
              <a:t>Ondervoeding - herkennen</a:t>
            </a:r>
          </a:p>
        </p:txBody>
      </p:sp>
      <p:sp>
        <p:nvSpPr>
          <p:cNvPr id="3" name="Tijdelijke aanduiding voor inhoud 2">
            <a:extLst>
              <a:ext uri="{FF2B5EF4-FFF2-40B4-BE49-F238E27FC236}">
                <a16:creationId xmlns:a16="http://schemas.microsoft.com/office/drawing/2014/main" id="{0A13FDA6-7BED-2E85-EA3B-4E3F25871746}"/>
              </a:ext>
            </a:extLst>
          </p:cNvPr>
          <p:cNvSpPr>
            <a:spLocks noGrp="1"/>
          </p:cNvSpPr>
          <p:nvPr>
            <p:ph idx="1"/>
          </p:nvPr>
        </p:nvSpPr>
        <p:spPr/>
        <p:txBody>
          <a:bodyPr>
            <a:normAutofit/>
          </a:bodyPr>
          <a:lstStyle/>
          <a:p>
            <a:pPr>
              <a:buFontTx/>
              <a:buChar char="-"/>
            </a:pPr>
            <a:r>
              <a:rPr lang="nl-NL" dirty="0">
                <a:solidFill>
                  <a:srgbClr val="012145"/>
                </a:solidFill>
              </a:rPr>
              <a:t>Verliezen van gewicht als dit niet de bedoeling is (dat geldt ook als je overgewicht hebt)</a:t>
            </a:r>
          </a:p>
          <a:p>
            <a:pPr>
              <a:buFontTx/>
              <a:buChar char="-"/>
            </a:pPr>
            <a:r>
              <a:rPr lang="nl-NL" dirty="0">
                <a:solidFill>
                  <a:srgbClr val="012145"/>
                </a:solidFill>
              </a:rPr>
              <a:t>Kleding die te wijd wordt of een horloge die losser gaat zitten</a:t>
            </a:r>
          </a:p>
          <a:p>
            <a:pPr>
              <a:buFontTx/>
              <a:buChar char="-"/>
            </a:pPr>
            <a:r>
              <a:rPr lang="nl-NL" dirty="0">
                <a:solidFill>
                  <a:srgbClr val="012145"/>
                </a:solidFill>
              </a:rPr>
              <a:t>Slechte eetlust</a:t>
            </a:r>
          </a:p>
        </p:txBody>
      </p:sp>
    </p:spTree>
    <p:extLst>
      <p:ext uri="{BB962C8B-B14F-4D97-AF65-F5344CB8AC3E}">
        <p14:creationId xmlns:p14="http://schemas.microsoft.com/office/powerpoint/2010/main" val="1986195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B0DB2-E1AE-AA48-0368-1D729F0EFA99}"/>
              </a:ext>
            </a:extLst>
          </p:cNvPr>
          <p:cNvSpPr>
            <a:spLocks noGrp="1"/>
          </p:cNvSpPr>
          <p:nvPr>
            <p:ph type="title"/>
          </p:nvPr>
        </p:nvSpPr>
        <p:spPr>
          <a:xfrm>
            <a:off x="3584027" y="1312841"/>
            <a:ext cx="5328746" cy="1325563"/>
          </a:xfrm>
        </p:spPr>
        <p:txBody>
          <a:bodyPr/>
          <a:lstStyle/>
          <a:p>
            <a:pPr algn="ctr"/>
            <a:r>
              <a:rPr lang="nl-NL" dirty="0">
                <a:solidFill>
                  <a:srgbClr val="012145"/>
                </a:solidFill>
              </a:rPr>
              <a:t>Ondervoed??</a:t>
            </a:r>
          </a:p>
        </p:txBody>
      </p:sp>
      <p:sp>
        <p:nvSpPr>
          <p:cNvPr id="3" name="Tijdelijke aanduiding voor inhoud 2">
            <a:extLst>
              <a:ext uri="{FF2B5EF4-FFF2-40B4-BE49-F238E27FC236}">
                <a16:creationId xmlns:a16="http://schemas.microsoft.com/office/drawing/2014/main" id="{0A13FDA6-7BED-2E85-EA3B-4E3F25871746}"/>
              </a:ext>
            </a:extLst>
          </p:cNvPr>
          <p:cNvSpPr>
            <a:spLocks noGrp="1"/>
          </p:cNvSpPr>
          <p:nvPr>
            <p:ph idx="1"/>
          </p:nvPr>
        </p:nvSpPr>
        <p:spPr>
          <a:xfrm>
            <a:off x="441434" y="2335427"/>
            <a:ext cx="10912366" cy="3841536"/>
          </a:xfrm>
        </p:spPr>
        <p:txBody>
          <a:bodyPr>
            <a:normAutofit/>
          </a:bodyPr>
          <a:lstStyle/>
          <a:p>
            <a:pPr marL="0" indent="0">
              <a:buNone/>
            </a:pPr>
            <a:r>
              <a:rPr lang="nl-NL">
                <a:solidFill>
                  <a:srgbClr val="FF0000"/>
                </a:solidFill>
              </a:rPr>
              <a:t> </a:t>
            </a:r>
            <a:endParaRPr lang="nl-NL" dirty="0">
              <a:solidFill>
                <a:srgbClr val="FF0000"/>
              </a:solidFill>
            </a:endParaRPr>
          </a:p>
        </p:txBody>
      </p:sp>
      <p:pic>
        <p:nvPicPr>
          <p:cNvPr id="4" name="Afbeelding 3">
            <a:extLst>
              <a:ext uri="{FF2B5EF4-FFF2-40B4-BE49-F238E27FC236}">
                <a16:creationId xmlns:a16="http://schemas.microsoft.com/office/drawing/2014/main" id="{B0C83E74-D968-CB05-2F15-329E029963DF}"/>
              </a:ext>
            </a:extLst>
          </p:cNvPr>
          <p:cNvPicPr>
            <a:picLocks noChangeAspect="1"/>
          </p:cNvPicPr>
          <p:nvPr/>
        </p:nvPicPr>
        <p:blipFill rotWithShape="1">
          <a:blip r:embed="rId3"/>
          <a:srcRect l="6302" t="20869" r="4264" b="21310"/>
          <a:stretch/>
        </p:blipFill>
        <p:spPr>
          <a:xfrm>
            <a:off x="838200" y="2647675"/>
            <a:ext cx="10604938" cy="3616803"/>
          </a:xfrm>
          <a:prstGeom prst="rect">
            <a:avLst/>
          </a:prstGeom>
        </p:spPr>
      </p:pic>
    </p:spTree>
    <p:extLst>
      <p:ext uri="{BB962C8B-B14F-4D97-AF65-F5344CB8AC3E}">
        <p14:creationId xmlns:p14="http://schemas.microsoft.com/office/powerpoint/2010/main" val="3175936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B0DB2-E1AE-AA48-0368-1D729F0EFA99}"/>
              </a:ext>
            </a:extLst>
          </p:cNvPr>
          <p:cNvSpPr>
            <a:spLocks noGrp="1"/>
          </p:cNvSpPr>
          <p:nvPr>
            <p:ph type="title"/>
          </p:nvPr>
        </p:nvSpPr>
        <p:spPr/>
        <p:txBody>
          <a:bodyPr/>
          <a:lstStyle/>
          <a:p>
            <a:pPr algn="ctr"/>
            <a:r>
              <a:rPr lang="nl-NL" dirty="0">
                <a:solidFill>
                  <a:srgbClr val="012145"/>
                </a:solidFill>
              </a:rPr>
              <a:t>Ondervoeding - oorzaken</a:t>
            </a:r>
          </a:p>
        </p:txBody>
      </p:sp>
      <p:sp>
        <p:nvSpPr>
          <p:cNvPr id="3" name="Tijdelijke aanduiding voor inhoud 2">
            <a:extLst>
              <a:ext uri="{FF2B5EF4-FFF2-40B4-BE49-F238E27FC236}">
                <a16:creationId xmlns:a16="http://schemas.microsoft.com/office/drawing/2014/main" id="{0A13FDA6-7BED-2E85-EA3B-4E3F25871746}"/>
              </a:ext>
            </a:extLst>
          </p:cNvPr>
          <p:cNvSpPr>
            <a:spLocks noGrp="1"/>
          </p:cNvSpPr>
          <p:nvPr>
            <p:ph idx="1"/>
          </p:nvPr>
        </p:nvSpPr>
        <p:spPr>
          <a:xfrm>
            <a:off x="441434" y="2335427"/>
            <a:ext cx="10912366" cy="3841536"/>
          </a:xfrm>
        </p:spPr>
        <p:txBody>
          <a:bodyPr>
            <a:normAutofit fontScale="92500" lnSpcReduction="10000"/>
          </a:bodyPr>
          <a:lstStyle/>
          <a:p>
            <a:pPr marL="0" indent="0">
              <a:buNone/>
            </a:pPr>
            <a:r>
              <a:rPr lang="nl-NL" b="1" dirty="0">
                <a:solidFill>
                  <a:srgbClr val="012145"/>
                </a:solidFill>
              </a:rPr>
              <a:t>Lichamelijk: </a:t>
            </a:r>
            <a:r>
              <a:rPr lang="nl-NL" dirty="0">
                <a:solidFill>
                  <a:srgbClr val="012145"/>
                </a:solidFill>
              </a:rPr>
              <a:t>Veel medicijngebruik, moeilijke stoelgang, gebitsproblemen, achteruitgang van zintuigen, pijn, bepaalde ziektes zoals dementie,</a:t>
            </a:r>
          </a:p>
          <a:p>
            <a:pPr marL="0" indent="0">
              <a:buNone/>
            </a:pPr>
            <a:r>
              <a:rPr lang="nl-NL" b="1" dirty="0">
                <a:solidFill>
                  <a:srgbClr val="012145"/>
                </a:solidFill>
              </a:rPr>
              <a:t>Voor jezelf kunnen zorgen</a:t>
            </a:r>
            <a:r>
              <a:rPr lang="nl-NL" dirty="0">
                <a:solidFill>
                  <a:srgbClr val="012145"/>
                </a:solidFill>
              </a:rPr>
              <a:t>: Moeilijk boodschappen kunnen doen of moeilijk kunnen koken.</a:t>
            </a:r>
          </a:p>
          <a:p>
            <a:pPr marL="0" indent="0">
              <a:buNone/>
            </a:pPr>
            <a:r>
              <a:rPr lang="nl-NL" b="1" dirty="0">
                <a:solidFill>
                  <a:srgbClr val="012145"/>
                </a:solidFill>
              </a:rPr>
              <a:t>Psychische gezondheid</a:t>
            </a:r>
            <a:r>
              <a:rPr lang="nl-NL" dirty="0">
                <a:solidFill>
                  <a:srgbClr val="012145"/>
                </a:solidFill>
              </a:rPr>
              <a:t>: angst, stress, rouw, depressie</a:t>
            </a:r>
          </a:p>
          <a:p>
            <a:pPr marL="0" indent="0">
              <a:buNone/>
            </a:pPr>
            <a:r>
              <a:rPr lang="nl-NL" b="1" dirty="0">
                <a:solidFill>
                  <a:srgbClr val="012145"/>
                </a:solidFill>
              </a:rPr>
              <a:t>Sociale factoren</a:t>
            </a:r>
            <a:r>
              <a:rPr lang="nl-NL" dirty="0">
                <a:solidFill>
                  <a:srgbClr val="012145"/>
                </a:solidFill>
              </a:rPr>
              <a:t>: alleen wonen, ontbreken van een sociaal </a:t>
            </a:r>
            <a:r>
              <a:rPr lang="nl-NL" dirty="0" err="1">
                <a:solidFill>
                  <a:srgbClr val="012145"/>
                </a:solidFill>
              </a:rPr>
              <a:t>netwerk,ontbreken</a:t>
            </a:r>
            <a:r>
              <a:rPr lang="nl-NL" dirty="0">
                <a:solidFill>
                  <a:srgbClr val="012145"/>
                </a:solidFill>
              </a:rPr>
              <a:t> van mantelzorg, financiële problemen</a:t>
            </a:r>
          </a:p>
          <a:p>
            <a:pPr marL="0" indent="0">
              <a:buNone/>
            </a:pPr>
            <a:endParaRPr lang="nl-NL" dirty="0">
              <a:solidFill>
                <a:srgbClr val="FF0000"/>
              </a:solidFill>
            </a:endParaRPr>
          </a:p>
          <a:p>
            <a:pPr marL="0" indent="0">
              <a:buNone/>
            </a:pPr>
            <a:endParaRPr lang="nl-NL" dirty="0">
              <a:solidFill>
                <a:srgbClr val="FF0000"/>
              </a:solidFill>
            </a:endParaRPr>
          </a:p>
        </p:txBody>
      </p:sp>
    </p:spTree>
    <p:extLst>
      <p:ext uri="{BB962C8B-B14F-4D97-AF65-F5344CB8AC3E}">
        <p14:creationId xmlns:p14="http://schemas.microsoft.com/office/powerpoint/2010/main" val="1578452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B0DB2-E1AE-AA48-0368-1D729F0EFA99}"/>
              </a:ext>
            </a:extLst>
          </p:cNvPr>
          <p:cNvSpPr>
            <a:spLocks noGrp="1"/>
          </p:cNvSpPr>
          <p:nvPr>
            <p:ph type="title"/>
          </p:nvPr>
        </p:nvSpPr>
        <p:spPr>
          <a:xfrm>
            <a:off x="262758" y="1409626"/>
            <a:ext cx="5328746" cy="1325563"/>
          </a:xfrm>
        </p:spPr>
        <p:txBody>
          <a:bodyPr/>
          <a:lstStyle/>
          <a:p>
            <a:pPr algn="ctr"/>
            <a:r>
              <a:rPr lang="nl-NL" dirty="0">
                <a:solidFill>
                  <a:srgbClr val="012145"/>
                </a:solidFill>
              </a:rPr>
              <a:t>Ondervoeding </a:t>
            </a:r>
            <a:br>
              <a:rPr lang="nl-NL" dirty="0">
                <a:solidFill>
                  <a:srgbClr val="012145"/>
                </a:solidFill>
              </a:rPr>
            </a:br>
            <a:r>
              <a:rPr lang="nl-NL" dirty="0">
                <a:solidFill>
                  <a:srgbClr val="012145"/>
                </a:solidFill>
              </a:rPr>
              <a:t>- gevolgen</a:t>
            </a:r>
          </a:p>
        </p:txBody>
      </p:sp>
      <p:sp>
        <p:nvSpPr>
          <p:cNvPr id="3" name="Tijdelijke aanduiding voor inhoud 2">
            <a:extLst>
              <a:ext uri="{FF2B5EF4-FFF2-40B4-BE49-F238E27FC236}">
                <a16:creationId xmlns:a16="http://schemas.microsoft.com/office/drawing/2014/main" id="{0A13FDA6-7BED-2E85-EA3B-4E3F25871746}"/>
              </a:ext>
            </a:extLst>
          </p:cNvPr>
          <p:cNvSpPr>
            <a:spLocks noGrp="1"/>
          </p:cNvSpPr>
          <p:nvPr>
            <p:ph idx="1"/>
          </p:nvPr>
        </p:nvSpPr>
        <p:spPr>
          <a:xfrm>
            <a:off x="441434" y="2335427"/>
            <a:ext cx="10912366" cy="3841536"/>
          </a:xfrm>
        </p:spPr>
        <p:txBody>
          <a:bodyPr>
            <a:normAutofit/>
          </a:bodyPr>
          <a:lstStyle/>
          <a:p>
            <a:pPr marL="0" indent="0">
              <a:buNone/>
            </a:pPr>
            <a:r>
              <a:rPr lang="nl-NL">
                <a:solidFill>
                  <a:srgbClr val="FF0000"/>
                </a:solidFill>
              </a:rPr>
              <a:t> </a:t>
            </a:r>
            <a:endParaRPr lang="nl-NL" dirty="0">
              <a:solidFill>
                <a:srgbClr val="FF0000"/>
              </a:solidFill>
            </a:endParaRPr>
          </a:p>
        </p:txBody>
      </p:sp>
      <p:pic>
        <p:nvPicPr>
          <p:cNvPr id="6" name="Afbeelding 5">
            <a:extLst>
              <a:ext uri="{FF2B5EF4-FFF2-40B4-BE49-F238E27FC236}">
                <a16:creationId xmlns:a16="http://schemas.microsoft.com/office/drawing/2014/main" id="{FA5F53D3-6560-384B-F248-6A954BDB4380}"/>
              </a:ext>
            </a:extLst>
          </p:cNvPr>
          <p:cNvPicPr>
            <a:picLocks noChangeAspect="1"/>
          </p:cNvPicPr>
          <p:nvPr/>
        </p:nvPicPr>
        <p:blipFill>
          <a:blip r:embed="rId3"/>
          <a:stretch>
            <a:fillRect/>
          </a:stretch>
        </p:blipFill>
        <p:spPr>
          <a:xfrm>
            <a:off x="5769374" y="0"/>
            <a:ext cx="6573304" cy="6858000"/>
          </a:xfrm>
          <a:prstGeom prst="rect">
            <a:avLst/>
          </a:prstGeom>
        </p:spPr>
      </p:pic>
    </p:spTree>
    <p:extLst>
      <p:ext uri="{BB962C8B-B14F-4D97-AF65-F5344CB8AC3E}">
        <p14:creationId xmlns:p14="http://schemas.microsoft.com/office/powerpoint/2010/main" val="2055585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05D88E-F3A4-EF57-A04E-DB91719825F6}"/>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3C184678-7350-56CD-19C7-C5E99783625C}"/>
              </a:ext>
            </a:extLst>
          </p:cNvPr>
          <p:cNvSpPr>
            <a:spLocks noGrp="1"/>
          </p:cNvSpPr>
          <p:nvPr>
            <p:ph idx="1"/>
          </p:nvPr>
        </p:nvSpPr>
        <p:spPr/>
        <p:txBody>
          <a:bodyPr/>
          <a:lstStyle/>
          <a:p>
            <a:pPr eaLnBrk="1" hangingPunct="1">
              <a:buFontTx/>
              <a:buNone/>
              <a:defRPr/>
            </a:pPr>
            <a:r>
              <a:rPr lang="nl-NL" sz="3600" dirty="0">
                <a:solidFill>
                  <a:srgbClr val="002060"/>
                </a:solidFill>
                <a:latin typeface="Verdana" pitchFamily="34" charset="0"/>
              </a:rPr>
              <a:t>Stelling 1:</a:t>
            </a:r>
          </a:p>
          <a:p>
            <a:pPr eaLnBrk="1" hangingPunct="1">
              <a:defRPr/>
            </a:pPr>
            <a:endParaRPr lang="nl-NL" dirty="0">
              <a:solidFill>
                <a:srgbClr val="002060"/>
              </a:solidFill>
              <a:latin typeface="Verdana" pitchFamily="34" charset="0"/>
            </a:endParaRPr>
          </a:p>
          <a:p>
            <a:pPr marL="0" indent="0" eaLnBrk="1" hangingPunct="1">
              <a:buFontTx/>
              <a:buNone/>
              <a:defRPr/>
            </a:pPr>
            <a:r>
              <a:rPr lang="nl-NL" sz="2400" dirty="0">
                <a:solidFill>
                  <a:srgbClr val="002060"/>
                </a:solidFill>
                <a:latin typeface="Verdana" pitchFamily="34" charset="0"/>
              </a:rPr>
              <a:t>De diëtist geeft alleen advies aan te dikke mensen.</a:t>
            </a:r>
          </a:p>
          <a:p>
            <a:pPr marL="0" indent="0" eaLnBrk="1" hangingPunct="1">
              <a:buFontTx/>
              <a:buNone/>
              <a:defRPr/>
            </a:pPr>
            <a:r>
              <a:rPr lang="nl-NL" sz="2400" dirty="0">
                <a:solidFill>
                  <a:srgbClr val="002060"/>
                </a:solidFill>
                <a:latin typeface="Verdana" pitchFamily="34" charset="0"/>
              </a:rPr>
              <a:t>	</a:t>
            </a:r>
          </a:p>
          <a:p>
            <a:pPr marL="0" indent="0" eaLnBrk="1" hangingPunct="1">
              <a:buFontTx/>
              <a:buNone/>
              <a:defRPr/>
            </a:pPr>
            <a:r>
              <a:rPr lang="nl-NL" sz="2400" dirty="0">
                <a:solidFill>
                  <a:srgbClr val="002060"/>
                </a:solidFill>
                <a:latin typeface="Verdana" pitchFamily="34" charset="0"/>
              </a:rPr>
              <a:t>Waar of niet waar?</a:t>
            </a:r>
          </a:p>
          <a:p>
            <a:endParaRPr lang="nl-NL" dirty="0"/>
          </a:p>
        </p:txBody>
      </p:sp>
    </p:spTree>
    <p:extLst>
      <p:ext uri="{BB962C8B-B14F-4D97-AF65-F5344CB8AC3E}">
        <p14:creationId xmlns:p14="http://schemas.microsoft.com/office/powerpoint/2010/main" val="3836181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C7B5D8-8759-34FE-6532-0B14EE2E3294}"/>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75956F22-6313-63A1-FF46-E1600182EEC0}"/>
              </a:ext>
            </a:extLst>
          </p:cNvPr>
          <p:cNvSpPr>
            <a:spLocks noGrp="1"/>
          </p:cNvSpPr>
          <p:nvPr>
            <p:ph idx="1"/>
          </p:nvPr>
        </p:nvSpPr>
        <p:spPr/>
        <p:txBody>
          <a:bodyPr>
            <a:normAutofit fontScale="85000" lnSpcReduction="10000"/>
          </a:bodyPr>
          <a:lstStyle/>
          <a:p>
            <a:pPr marL="0" indent="0">
              <a:buNone/>
            </a:pPr>
            <a:r>
              <a:rPr lang="nl-NL" b="1" dirty="0">
                <a:solidFill>
                  <a:srgbClr val="002060"/>
                </a:solidFill>
              </a:rPr>
              <a:t>Programma</a:t>
            </a:r>
          </a:p>
          <a:p>
            <a:r>
              <a:rPr lang="nl-NL" dirty="0">
                <a:solidFill>
                  <a:srgbClr val="002060"/>
                </a:solidFill>
              </a:rPr>
              <a:t>Interactieve presentatie</a:t>
            </a:r>
          </a:p>
          <a:p>
            <a:r>
              <a:rPr lang="nl-NL" dirty="0">
                <a:solidFill>
                  <a:srgbClr val="002060"/>
                </a:solidFill>
              </a:rPr>
              <a:t>Pauze</a:t>
            </a:r>
          </a:p>
          <a:p>
            <a:r>
              <a:rPr lang="nl-NL" dirty="0">
                <a:solidFill>
                  <a:srgbClr val="002060"/>
                </a:solidFill>
              </a:rPr>
              <a:t>Voedingsquiz</a:t>
            </a:r>
          </a:p>
          <a:p>
            <a:r>
              <a:rPr lang="nl-NL" dirty="0">
                <a:solidFill>
                  <a:srgbClr val="002060"/>
                </a:solidFill>
              </a:rPr>
              <a:t>Bespreken antwoorden quiz</a:t>
            </a:r>
          </a:p>
          <a:p>
            <a:r>
              <a:rPr lang="nl-NL" dirty="0">
                <a:solidFill>
                  <a:srgbClr val="002060"/>
                </a:solidFill>
              </a:rPr>
              <a:t>Vragen</a:t>
            </a:r>
          </a:p>
          <a:p>
            <a:r>
              <a:rPr lang="nl-NL" dirty="0">
                <a:solidFill>
                  <a:srgbClr val="002060"/>
                </a:solidFill>
              </a:rPr>
              <a:t>Evaluatie</a:t>
            </a:r>
          </a:p>
        </p:txBody>
      </p:sp>
    </p:spTree>
    <p:extLst>
      <p:ext uri="{BB962C8B-B14F-4D97-AF65-F5344CB8AC3E}">
        <p14:creationId xmlns:p14="http://schemas.microsoft.com/office/powerpoint/2010/main" val="2714042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461BC0-F712-546C-7D1E-6935E2B0B53A}"/>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21F819CC-5715-A088-7FAC-D44B2AFEA665}"/>
              </a:ext>
            </a:extLst>
          </p:cNvPr>
          <p:cNvSpPr>
            <a:spLocks noGrp="1"/>
          </p:cNvSpPr>
          <p:nvPr>
            <p:ph idx="1"/>
          </p:nvPr>
        </p:nvSpPr>
        <p:spPr/>
        <p:txBody>
          <a:bodyPr>
            <a:normAutofit fontScale="92500"/>
          </a:bodyPr>
          <a:lstStyle/>
          <a:p>
            <a:pPr eaLnBrk="1" hangingPunct="1">
              <a:buFontTx/>
              <a:buNone/>
            </a:pPr>
            <a:r>
              <a:rPr lang="nl-NL" altLang="nl-NL" sz="3600" dirty="0">
                <a:solidFill>
                  <a:srgbClr val="002060"/>
                </a:solidFill>
                <a:latin typeface="Verdana" panose="020B0604030504040204" pitchFamily="34" charset="0"/>
              </a:rPr>
              <a:t>Stelling 2:</a:t>
            </a:r>
          </a:p>
          <a:p>
            <a:pPr eaLnBrk="1" hangingPunct="1"/>
            <a:endParaRPr lang="nl-NL" altLang="nl-NL" dirty="0">
              <a:solidFill>
                <a:srgbClr val="002060"/>
              </a:solidFill>
              <a:latin typeface="Verdana" panose="020B0604030504040204" pitchFamily="34" charset="0"/>
            </a:endParaRPr>
          </a:p>
          <a:p>
            <a:pPr eaLnBrk="1" hangingPunct="1">
              <a:buFontTx/>
              <a:buNone/>
            </a:pPr>
            <a:r>
              <a:rPr lang="nl-NL" altLang="nl-NL" sz="2400" dirty="0">
                <a:solidFill>
                  <a:srgbClr val="002060"/>
                </a:solidFill>
                <a:latin typeface="Verdana" panose="020B0604030504040204" pitchFamily="34" charset="0"/>
              </a:rPr>
              <a:t>Een slechte stoelgang hoort erbij als je ouder wordt, niets aan te doen.</a:t>
            </a:r>
          </a:p>
          <a:p>
            <a:pPr eaLnBrk="1" hangingPunct="1">
              <a:buFontTx/>
              <a:buNone/>
            </a:pPr>
            <a:endParaRPr lang="nl-NL" altLang="nl-NL" sz="2400" dirty="0">
              <a:solidFill>
                <a:srgbClr val="002060"/>
              </a:solidFill>
              <a:latin typeface="Verdana" panose="020B0604030504040204" pitchFamily="34" charset="0"/>
            </a:endParaRPr>
          </a:p>
          <a:p>
            <a:pPr eaLnBrk="1" hangingPunct="1">
              <a:buFontTx/>
              <a:buNone/>
            </a:pPr>
            <a:r>
              <a:rPr lang="nl-NL" altLang="nl-NL" sz="2400" dirty="0">
                <a:solidFill>
                  <a:srgbClr val="002060"/>
                </a:solidFill>
                <a:latin typeface="Verdana" panose="020B0604030504040204" pitchFamily="34" charset="0"/>
              </a:rPr>
              <a:t>Waar of niet waar?</a:t>
            </a:r>
          </a:p>
          <a:p>
            <a:endParaRPr lang="nl-NL" dirty="0"/>
          </a:p>
        </p:txBody>
      </p:sp>
    </p:spTree>
    <p:extLst>
      <p:ext uri="{BB962C8B-B14F-4D97-AF65-F5344CB8AC3E}">
        <p14:creationId xmlns:p14="http://schemas.microsoft.com/office/powerpoint/2010/main" val="1550820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4B3429-7694-4DE7-7CE3-8D339CDB3145}"/>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A458A1A9-D60C-2988-32F3-C25B15B93B07}"/>
              </a:ext>
            </a:extLst>
          </p:cNvPr>
          <p:cNvSpPr>
            <a:spLocks noGrp="1"/>
          </p:cNvSpPr>
          <p:nvPr>
            <p:ph idx="1"/>
          </p:nvPr>
        </p:nvSpPr>
        <p:spPr/>
        <p:txBody>
          <a:bodyPr/>
          <a:lstStyle/>
          <a:p>
            <a:pPr eaLnBrk="1" hangingPunct="1">
              <a:buFontTx/>
              <a:buNone/>
              <a:defRPr/>
            </a:pPr>
            <a:r>
              <a:rPr lang="nl-NL" sz="3600" dirty="0">
                <a:solidFill>
                  <a:srgbClr val="002060"/>
                </a:solidFill>
                <a:latin typeface="Verdana" pitchFamily="34" charset="0"/>
              </a:rPr>
              <a:t>Stelling 3:</a:t>
            </a:r>
          </a:p>
          <a:p>
            <a:pPr eaLnBrk="1" hangingPunct="1">
              <a:defRPr/>
            </a:pPr>
            <a:endParaRPr lang="nl-NL" dirty="0">
              <a:solidFill>
                <a:srgbClr val="002060"/>
              </a:solidFill>
              <a:latin typeface="Verdana" pitchFamily="34" charset="0"/>
            </a:endParaRPr>
          </a:p>
          <a:p>
            <a:pPr marL="0" indent="0" eaLnBrk="1" hangingPunct="1">
              <a:buFontTx/>
              <a:buNone/>
              <a:defRPr/>
            </a:pPr>
            <a:r>
              <a:rPr lang="nl-NL" sz="2400" dirty="0">
                <a:solidFill>
                  <a:srgbClr val="002060"/>
                </a:solidFill>
                <a:latin typeface="Verdana" pitchFamily="34" charset="0"/>
              </a:rPr>
              <a:t>Als je ouder wordt, is het verstandig om minder te eten.	</a:t>
            </a:r>
          </a:p>
          <a:p>
            <a:pPr marL="0" indent="0" eaLnBrk="1" hangingPunct="1">
              <a:buFontTx/>
              <a:buNone/>
              <a:defRPr/>
            </a:pPr>
            <a:endParaRPr lang="nl-NL" sz="2400" dirty="0">
              <a:solidFill>
                <a:srgbClr val="002060"/>
              </a:solidFill>
              <a:latin typeface="Verdana" pitchFamily="34" charset="0"/>
            </a:endParaRPr>
          </a:p>
          <a:p>
            <a:pPr marL="0" indent="0" eaLnBrk="1" hangingPunct="1">
              <a:buFontTx/>
              <a:buNone/>
              <a:defRPr/>
            </a:pPr>
            <a:r>
              <a:rPr lang="nl-NL" sz="2400" dirty="0">
                <a:solidFill>
                  <a:srgbClr val="002060"/>
                </a:solidFill>
                <a:latin typeface="Verdana" pitchFamily="34" charset="0"/>
              </a:rPr>
              <a:t>Waar of niet waar?</a:t>
            </a:r>
          </a:p>
          <a:p>
            <a:endParaRPr lang="nl-NL" dirty="0"/>
          </a:p>
        </p:txBody>
      </p:sp>
    </p:spTree>
    <p:extLst>
      <p:ext uri="{BB962C8B-B14F-4D97-AF65-F5344CB8AC3E}">
        <p14:creationId xmlns:p14="http://schemas.microsoft.com/office/powerpoint/2010/main" val="2634395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DBBA5B-DDE6-2FA1-1AA2-FDBE7C0601FB}"/>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19BDA733-347A-6A6A-A155-E19481EF3339}"/>
              </a:ext>
            </a:extLst>
          </p:cNvPr>
          <p:cNvSpPr>
            <a:spLocks noGrp="1"/>
          </p:cNvSpPr>
          <p:nvPr>
            <p:ph idx="1"/>
          </p:nvPr>
        </p:nvSpPr>
        <p:spPr/>
        <p:txBody>
          <a:bodyPr>
            <a:normAutofit fontScale="92500" lnSpcReduction="10000"/>
          </a:bodyPr>
          <a:lstStyle/>
          <a:p>
            <a:pPr eaLnBrk="1" hangingPunct="1">
              <a:buFontTx/>
              <a:buNone/>
              <a:defRPr/>
            </a:pPr>
            <a:r>
              <a:rPr lang="nl-NL" sz="3600" dirty="0">
                <a:solidFill>
                  <a:srgbClr val="002060"/>
                </a:solidFill>
                <a:latin typeface="Verdana" pitchFamily="34" charset="0"/>
              </a:rPr>
              <a:t>Stelling 4:</a:t>
            </a:r>
          </a:p>
          <a:p>
            <a:pPr eaLnBrk="1" hangingPunct="1">
              <a:defRPr/>
            </a:pPr>
            <a:endParaRPr lang="nl-NL" dirty="0">
              <a:solidFill>
                <a:srgbClr val="002060"/>
              </a:solidFill>
              <a:latin typeface="Verdana" pitchFamily="34" charset="0"/>
            </a:endParaRPr>
          </a:p>
          <a:p>
            <a:pPr marL="0" indent="0" eaLnBrk="1" hangingPunct="1">
              <a:buFontTx/>
              <a:buNone/>
              <a:defRPr/>
            </a:pPr>
            <a:r>
              <a:rPr lang="nl-NL" sz="2400" dirty="0">
                <a:solidFill>
                  <a:srgbClr val="002060"/>
                </a:solidFill>
                <a:latin typeface="Verdana" pitchFamily="34" charset="0"/>
              </a:rPr>
              <a:t>Een te hoog lichaamsgewicht verhoogt de kans op het krijgen van ziekten.	</a:t>
            </a:r>
          </a:p>
          <a:p>
            <a:pPr marL="0" indent="0" eaLnBrk="1" hangingPunct="1">
              <a:buFontTx/>
              <a:buNone/>
              <a:defRPr/>
            </a:pPr>
            <a:endParaRPr lang="nl-NL" sz="2400" dirty="0">
              <a:solidFill>
                <a:srgbClr val="002060"/>
              </a:solidFill>
              <a:latin typeface="Verdana" pitchFamily="34" charset="0"/>
            </a:endParaRPr>
          </a:p>
          <a:p>
            <a:pPr marL="0" indent="0" eaLnBrk="1" hangingPunct="1">
              <a:buFontTx/>
              <a:buNone/>
              <a:defRPr/>
            </a:pPr>
            <a:r>
              <a:rPr lang="nl-NL" sz="2400" dirty="0">
                <a:solidFill>
                  <a:srgbClr val="002060"/>
                </a:solidFill>
                <a:latin typeface="Verdana" pitchFamily="34" charset="0"/>
              </a:rPr>
              <a:t>Waar of niet waar?</a:t>
            </a:r>
          </a:p>
          <a:p>
            <a:endParaRPr lang="nl-NL" dirty="0"/>
          </a:p>
        </p:txBody>
      </p:sp>
    </p:spTree>
    <p:extLst>
      <p:ext uri="{BB962C8B-B14F-4D97-AF65-F5344CB8AC3E}">
        <p14:creationId xmlns:p14="http://schemas.microsoft.com/office/powerpoint/2010/main" val="3886105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20A6E5-7631-803E-44BB-36DF8B091423}"/>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DA524227-DE91-C6DE-8184-0FFFDBCEDE65}"/>
              </a:ext>
            </a:extLst>
          </p:cNvPr>
          <p:cNvSpPr>
            <a:spLocks noGrp="1"/>
          </p:cNvSpPr>
          <p:nvPr>
            <p:ph idx="1"/>
          </p:nvPr>
        </p:nvSpPr>
        <p:spPr/>
        <p:txBody>
          <a:bodyPr>
            <a:normAutofit/>
          </a:bodyPr>
          <a:lstStyle/>
          <a:p>
            <a:pPr eaLnBrk="1" hangingPunct="1">
              <a:buFontTx/>
              <a:buNone/>
            </a:pPr>
            <a:r>
              <a:rPr lang="nl-NL" altLang="nl-NL" sz="3600" dirty="0">
                <a:solidFill>
                  <a:srgbClr val="002060"/>
                </a:solidFill>
                <a:latin typeface="Verdana" panose="020B0604030504040204" pitchFamily="34" charset="0"/>
              </a:rPr>
              <a:t>Stelling 5:</a:t>
            </a:r>
          </a:p>
          <a:p>
            <a:pPr eaLnBrk="1" hangingPunct="1"/>
            <a:endParaRPr lang="nl-NL" altLang="nl-NL" dirty="0">
              <a:solidFill>
                <a:srgbClr val="002060"/>
              </a:solidFill>
              <a:latin typeface="Verdana" panose="020B0604030504040204" pitchFamily="34" charset="0"/>
            </a:endParaRPr>
          </a:p>
          <a:p>
            <a:pPr eaLnBrk="1" hangingPunct="1">
              <a:buFontTx/>
              <a:buNone/>
            </a:pPr>
            <a:r>
              <a:rPr lang="nl-NL" altLang="nl-NL" sz="2400" dirty="0">
                <a:solidFill>
                  <a:srgbClr val="002060"/>
                </a:solidFill>
                <a:latin typeface="Verdana" panose="020B0604030504040204" pitchFamily="34" charset="0"/>
              </a:rPr>
              <a:t>Men dient iedere dag een warme maaltijd te bereiden.	</a:t>
            </a:r>
          </a:p>
          <a:p>
            <a:pPr eaLnBrk="1" hangingPunct="1">
              <a:buFontTx/>
              <a:buNone/>
            </a:pPr>
            <a:endParaRPr lang="nl-NL" altLang="nl-NL" sz="2400" dirty="0">
              <a:solidFill>
                <a:srgbClr val="002060"/>
              </a:solidFill>
              <a:latin typeface="Verdana" panose="020B0604030504040204" pitchFamily="34" charset="0"/>
            </a:endParaRPr>
          </a:p>
          <a:p>
            <a:pPr eaLnBrk="1" hangingPunct="1">
              <a:buFontTx/>
              <a:buNone/>
            </a:pPr>
            <a:r>
              <a:rPr lang="nl-NL" altLang="nl-NL" sz="2400" dirty="0">
                <a:solidFill>
                  <a:srgbClr val="002060"/>
                </a:solidFill>
                <a:latin typeface="Verdana" panose="020B0604030504040204" pitchFamily="34" charset="0"/>
              </a:rPr>
              <a:t>Waar of niet waar?</a:t>
            </a:r>
          </a:p>
          <a:p>
            <a:endParaRPr lang="nl-NL" dirty="0"/>
          </a:p>
        </p:txBody>
      </p:sp>
    </p:spTree>
    <p:extLst>
      <p:ext uri="{BB962C8B-B14F-4D97-AF65-F5344CB8AC3E}">
        <p14:creationId xmlns:p14="http://schemas.microsoft.com/office/powerpoint/2010/main" val="1582065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051B09-B48D-8B71-53DA-B2F6C4C534C6}"/>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A6284D14-53DE-1C36-FC23-1482487EF8FD}"/>
              </a:ext>
            </a:extLst>
          </p:cNvPr>
          <p:cNvSpPr>
            <a:spLocks noGrp="1"/>
          </p:cNvSpPr>
          <p:nvPr>
            <p:ph idx="1"/>
          </p:nvPr>
        </p:nvSpPr>
        <p:spPr/>
        <p:txBody>
          <a:bodyPr>
            <a:normAutofit fontScale="92500"/>
          </a:bodyPr>
          <a:lstStyle/>
          <a:p>
            <a:pPr eaLnBrk="1" hangingPunct="1">
              <a:buFontTx/>
              <a:buNone/>
              <a:defRPr/>
            </a:pPr>
            <a:r>
              <a:rPr lang="nl-NL" sz="3600" dirty="0">
                <a:solidFill>
                  <a:srgbClr val="002060"/>
                </a:solidFill>
                <a:latin typeface="Verdana" pitchFamily="34" charset="0"/>
              </a:rPr>
              <a:t>Stelling 6:</a:t>
            </a:r>
          </a:p>
          <a:p>
            <a:pPr eaLnBrk="1" hangingPunct="1">
              <a:defRPr/>
            </a:pPr>
            <a:endParaRPr lang="nl-NL" dirty="0">
              <a:solidFill>
                <a:srgbClr val="002060"/>
              </a:solidFill>
              <a:latin typeface="Verdana" pitchFamily="34" charset="0"/>
            </a:endParaRPr>
          </a:p>
          <a:p>
            <a:pPr marL="0" indent="0" eaLnBrk="1" hangingPunct="1">
              <a:buFontTx/>
              <a:buNone/>
              <a:defRPr/>
            </a:pPr>
            <a:r>
              <a:rPr lang="nl-NL" sz="2400" dirty="0">
                <a:solidFill>
                  <a:srgbClr val="002060"/>
                </a:solidFill>
                <a:latin typeface="Verdana" pitchFamily="34" charset="0"/>
              </a:rPr>
              <a:t>Het gebruik van melkproducten is op oudere leeftijd niet meer nodig.</a:t>
            </a:r>
          </a:p>
          <a:p>
            <a:pPr marL="0" indent="0" eaLnBrk="1" hangingPunct="1">
              <a:buFontTx/>
              <a:buNone/>
              <a:defRPr/>
            </a:pPr>
            <a:endParaRPr lang="nl-NL" sz="2400" dirty="0">
              <a:solidFill>
                <a:srgbClr val="002060"/>
              </a:solidFill>
              <a:latin typeface="Verdana" pitchFamily="34" charset="0"/>
            </a:endParaRPr>
          </a:p>
          <a:p>
            <a:pPr marL="0" indent="0" eaLnBrk="1" hangingPunct="1">
              <a:buFontTx/>
              <a:buNone/>
              <a:defRPr/>
            </a:pPr>
            <a:r>
              <a:rPr lang="nl-NL" sz="2400" dirty="0">
                <a:solidFill>
                  <a:srgbClr val="002060"/>
                </a:solidFill>
                <a:latin typeface="Verdana" pitchFamily="34" charset="0"/>
              </a:rPr>
              <a:t>Waar of niet waar?</a:t>
            </a:r>
          </a:p>
          <a:p>
            <a:endParaRPr lang="nl-NL" dirty="0"/>
          </a:p>
        </p:txBody>
      </p:sp>
    </p:spTree>
    <p:extLst>
      <p:ext uri="{BB962C8B-B14F-4D97-AF65-F5344CB8AC3E}">
        <p14:creationId xmlns:p14="http://schemas.microsoft.com/office/powerpoint/2010/main" val="1963029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6BE6C-5A0D-5D54-CAAF-BFCA5A9131D9}"/>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5A457073-18E2-136B-BF18-217E6FE141A8}"/>
              </a:ext>
            </a:extLst>
          </p:cNvPr>
          <p:cNvSpPr>
            <a:spLocks noGrp="1"/>
          </p:cNvSpPr>
          <p:nvPr>
            <p:ph idx="1"/>
          </p:nvPr>
        </p:nvSpPr>
        <p:spPr/>
        <p:txBody>
          <a:bodyPr/>
          <a:lstStyle/>
          <a:p>
            <a:pPr eaLnBrk="1" hangingPunct="1">
              <a:buFontTx/>
              <a:buNone/>
              <a:defRPr/>
            </a:pPr>
            <a:r>
              <a:rPr lang="nl-NL" sz="3600" dirty="0">
                <a:solidFill>
                  <a:srgbClr val="002060"/>
                </a:solidFill>
                <a:latin typeface="Verdana" pitchFamily="34" charset="0"/>
              </a:rPr>
              <a:t>Stelling 7:</a:t>
            </a:r>
          </a:p>
          <a:p>
            <a:pPr eaLnBrk="1" hangingPunct="1">
              <a:defRPr/>
            </a:pPr>
            <a:endParaRPr lang="nl-NL" dirty="0">
              <a:solidFill>
                <a:srgbClr val="002060"/>
              </a:solidFill>
              <a:latin typeface="Verdana" pitchFamily="34" charset="0"/>
            </a:endParaRPr>
          </a:p>
          <a:p>
            <a:pPr marL="0" indent="0" eaLnBrk="1" hangingPunct="1">
              <a:buFontTx/>
              <a:buNone/>
              <a:defRPr/>
            </a:pPr>
            <a:r>
              <a:rPr lang="nl-NL" sz="2400" dirty="0">
                <a:solidFill>
                  <a:srgbClr val="002060"/>
                </a:solidFill>
                <a:latin typeface="Verdana" pitchFamily="34" charset="0"/>
              </a:rPr>
              <a:t>Per dag heeft men minstens 1½ liter vocht nodig.</a:t>
            </a:r>
          </a:p>
          <a:p>
            <a:pPr marL="0" indent="0" eaLnBrk="1" hangingPunct="1">
              <a:buFontTx/>
              <a:buNone/>
              <a:defRPr/>
            </a:pPr>
            <a:r>
              <a:rPr lang="nl-NL" sz="2400" dirty="0">
                <a:solidFill>
                  <a:srgbClr val="002060"/>
                </a:solidFill>
                <a:latin typeface="Verdana" pitchFamily="34" charset="0"/>
              </a:rPr>
              <a:t>	</a:t>
            </a:r>
          </a:p>
          <a:p>
            <a:pPr marL="0" indent="0" eaLnBrk="1" hangingPunct="1">
              <a:buFontTx/>
              <a:buNone/>
              <a:defRPr/>
            </a:pPr>
            <a:r>
              <a:rPr lang="nl-NL" sz="2400" dirty="0">
                <a:solidFill>
                  <a:srgbClr val="002060"/>
                </a:solidFill>
                <a:latin typeface="Verdana" pitchFamily="34" charset="0"/>
              </a:rPr>
              <a:t>Waar of niet waar?</a:t>
            </a:r>
          </a:p>
          <a:p>
            <a:endParaRPr lang="nl-NL" dirty="0"/>
          </a:p>
        </p:txBody>
      </p:sp>
    </p:spTree>
    <p:extLst>
      <p:ext uri="{BB962C8B-B14F-4D97-AF65-F5344CB8AC3E}">
        <p14:creationId xmlns:p14="http://schemas.microsoft.com/office/powerpoint/2010/main" val="2545314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9928B-A1E1-A59C-7E3A-44F9D489D60F}"/>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7B9C25B4-F526-BD3B-0DE3-987459BF6954}"/>
              </a:ext>
            </a:extLst>
          </p:cNvPr>
          <p:cNvSpPr>
            <a:spLocks noGrp="1"/>
          </p:cNvSpPr>
          <p:nvPr>
            <p:ph idx="1"/>
          </p:nvPr>
        </p:nvSpPr>
        <p:spPr/>
        <p:txBody>
          <a:bodyPr/>
          <a:lstStyle/>
          <a:p>
            <a:pPr eaLnBrk="1" hangingPunct="1">
              <a:buFontTx/>
              <a:buNone/>
              <a:defRPr/>
            </a:pPr>
            <a:r>
              <a:rPr lang="nl-NL" sz="3600" dirty="0">
                <a:solidFill>
                  <a:srgbClr val="002060"/>
                </a:solidFill>
                <a:latin typeface="Verdana" pitchFamily="34" charset="0"/>
              </a:rPr>
              <a:t>Stelling 8:</a:t>
            </a:r>
          </a:p>
          <a:p>
            <a:pPr eaLnBrk="1" hangingPunct="1">
              <a:defRPr/>
            </a:pPr>
            <a:endParaRPr lang="nl-NL" dirty="0">
              <a:solidFill>
                <a:srgbClr val="002060"/>
              </a:solidFill>
              <a:latin typeface="Verdana" pitchFamily="34" charset="0"/>
            </a:endParaRPr>
          </a:p>
          <a:p>
            <a:pPr marL="0" indent="0" eaLnBrk="1" hangingPunct="1">
              <a:buFontTx/>
              <a:buNone/>
              <a:defRPr/>
            </a:pPr>
            <a:r>
              <a:rPr lang="nl-NL" sz="2400" dirty="0">
                <a:solidFill>
                  <a:srgbClr val="002060"/>
                </a:solidFill>
                <a:latin typeface="Verdana" pitchFamily="34" charset="0"/>
              </a:rPr>
              <a:t>Regelmatig naar buiten is goed voor de vitamine D voorziening.	</a:t>
            </a:r>
          </a:p>
          <a:p>
            <a:pPr marL="0" indent="0" eaLnBrk="1" hangingPunct="1">
              <a:buFontTx/>
              <a:buNone/>
              <a:defRPr/>
            </a:pPr>
            <a:endParaRPr lang="nl-NL" sz="2400" dirty="0">
              <a:solidFill>
                <a:srgbClr val="002060"/>
              </a:solidFill>
              <a:latin typeface="Verdana" pitchFamily="34" charset="0"/>
            </a:endParaRPr>
          </a:p>
          <a:p>
            <a:pPr marL="0" indent="0" eaLnBrk="1" hangingPunct="1">
              <a:buFontTx/>
              <a:buNone/>
              <a:defRPr/>
            </a:pPr>
            <a:r>
              <a:rPr lang="nl-NL" sz="2400" dirty="0">
                <a:solidFill>
                  <a:srgbClr val="002060"/>
                </a:solidFill>
                <a:latin typeface="Verdana" pitchFamily="34" charset="0"/>
              </a:rPr>
              <a:t>Waar of niet waar?</a:t>
            </a:r>
          </a:p>
          <a:p>
            <a:endParaRPr lang="nl-NL" dirty="0"/>
          </a:p>
        </p:txBody>
      </p:sp>
    </p:spTree>
    <p:extLst>
      <p:ext uri="{BB962C8B-B14F-4D97-AF65-F5344CB8AC3E}">
        <p14:creationId xmlns:p14="http://schemas.microsoft.com/office/powerpoint/2010/main" val="893444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EDE34F-29B4-B2EC-D815-DB9E2D7B4601}"/>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EEF55A56-56D2-AFC7-15D6-8FB3F04568D2}"/>
              </a:ext>
            </a:extLst>
          </p:cNvPr>
          <p:cNvSpPr>
            <a:spLocks noGrp="1"/>
          </p:cNvSpPr>
          <p:nvPr>
            <p:ph idx="1"/>
          </p:nvPr>
        </p:nvSpPr>
        <p:spPr/>
        <p:txBody>
          <a:bodyPr/>
          <a:lstStyle/>
          <a:p>
            <a:pPr eaLnBrk="1" hangingPunct="1">
              <a:buFontTx/>
              <a:buNone/>
              <a:defRPr/>
            </a:pPr>
            <a:r>
              <a:rPr lang="nl-NL" sz="3600" dirty="0">
                <a:solidFill>
                  <a:srgbClr val="002060"/>
                </a:solidFill>
                <a:latin typeface="Verdana" pitchFamily="34" charset="0"/>
              </a:rPr>
              <a:t>Stelling 9:</a:t>
            </a:r>
          </a:p>
          <a:p>
            <a:pPr eaLnBrk="1" hangingPunct="1">
              <a:defRPr/>
            </a:pPr>
            <a:endParaRPr lang="nl-NL" dirty="0">
              <a:solidFill>
                <a:srgbClr val="002060"/>
              </a:solidFill>
              <a:latin typeface="Verdana" pitchFamily="34" charset="0"/>
            </a:endParaRPr>
          </a:p>
          <a:p>
            <a:pPr marL="0" indent="0" eaLnBrk="1" hangingPunct="1">
              <a:buFontTx/>
              <a:buNone/>
              <a:defRPr/>
            </a:pPr>
            <a:r>
              <a:rPr lang="nl-NL" sz="2400" dirty="0">
                <a:solidFill>
                  <a:srgbClr val="002060"/>
                </a:solidFill>
                <a:latin typeface="Verdana" pitchFamily="34" charset="0"/>
              </a:rPr>
              <a:t>Minder vet is goed voor hart- en bloedvaten.	</a:t>
            </a:r>
          </a:p>
          <a:p>
            <a:pPr marL="0" indent="0" eaLnBrk="1" hangingPunct="1">
              <a:buFontTx/>
              <a:buNone/>
              <a:defRPr/>
            </a:pPr>
            <a:endParaRPr lang="nl-NL" sz="2400" dirty="0">
              <a:solidFill>
                <a:srgbClr val="002060"/>
              </a:solidFill>
              <a:latin typeface="Verdana" pitchFamily="34" charset="0"/>
            </a:endParaRPr>
          </a:p>
          <a:p>
            <a:pPr marL="0" indent="0" eaLnBrk="1" hangingPunct="1">
              <a:buFontTx/>
              <a:buNone/>
              <a:defRPr/>
            </a:pPr>
            <a:r>
              <a:rPr lang="nl-NL" sz="2400" dirty="0">
                <a:solidFill>
                  <a:srgbClr val="002060"/>
                </a:solidFill>
                <a:latin typeface="Verdana" pitchFamily="34" charset="0"/>
              </a:rPr>
              <a:t>Waar of niet waar?</a:t>
            </a:r>
          </a:p>
          <a:p>
            <a:endParaRPr lang="nl-NL" dirty="0"/>
          </a:p>
        </p:txBody>
      </p:sp>
    </p:spTree>
    <p:extLst>
      <p:ext uri="{BB962C8B-B14F-4D97-AF65-F5344CB8AC3E}">
        <p14:creationId xmlns:p14="http://schemas.microsoft.com/office/powerpoint/2010/main" val="600887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EDE34F-29B4-B2EC-D815-DB9E2D7B4601}"/>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EEF55A56-56D2-AFC7-15D6-8FB3F04568D2}"/>
              </a:ext>
            </a:extLst>
          </p:cNvPr>
          <p:cNvSpPr>
            <a:spLocks noGrp="1"/>
          </p:cNvSpPr>
          <p:nvPr>
            <p:ph idx="1"/>
          </p:nvPr>
        </p:nvSpPr>
        <p:spPr/>
        <p:txBody>
          <a:bodyPr>
            <a:normAutofit/>
          </a:bodyPr>
          <a:lstStyle/>
          <a:p>
            <a:pPr eaLnBrk="1" hangingPunct="1">
              <a:buFontTx/>
              <a:buNone/>
              <a:defRPr/>
            </a:pPr>
            <a:r>
              <a:rPr lang="nl-NL" sz="3600" dirty="0">
                <a:solidFill>
                  <a:srgbClr val="012145"/>
                </a:solidFill>
                <a:latin typeface="Verdana" pitchFamily="34" charset="0"/>
              </a:rPr>
              <a:t>Stelling 10:</a:t>
            </a:r>
          </a:p>
          <a:p>
            <a:pPr eaLnBrk="1" hangingPunct="1">
              <a:defRPr/>
            </a:pPr>
            <a:endParaRPr lang="nl-NL" dirty="0">
              <a:solidFill>
                <a:srgbClr val="012145"/>
              </a:solidFill>
              <a:latin typeface="Verdana" pitchFamily="34" charset="0"/>
            </a:endParaRPr>
          </a:p>
          <a:p>
            <a:pPr marL="0" indent="0" eaLnBrk="1" hangingPunct="1">
              <a:buFontTx/>
              <a:buNone/>
              <a:defRPr/>
            </a:pPr>
            <a:r>
              <a:rPr lang="nl-NL" sz="2400" dirty="0">
                <a:solidFill>
                  <a:srgbClr val="012145"/>
                </a:solidFill>
                <a:latin typeface="Verdana" pitchFamily="34" charset="0"/>
              </a:rPr>
              <a:t>Iemand met overgewicht kan ondervoed zijn.	</a:t>
            </a:r>
          </a:p>
          <a:p>
            <a:pPr marL="0" indent="0" eaLnBrk="1" hangingPunct="1">
              <a:buFontTx/>
              <a:buNone/>
              <a:defRPr/>
            </a:pPr>
            <a:endParaRPr lang="nl-NL" sz="2400" dirty="0">
              <a:solidFill>
                <a:srgbClr val="012145"/>
              </a:solidFill>
              <a:latin typeface="Verdana" pitchFamily="34" charset="0"/>
            </a:endParaRPr>
          </a:p>
          <a:p>
            <a:pPr marL="0" indent="0" eaLnBrk="1" hangingPunct="1">
              <a:buFontTx/>
              <a:buNone/>
              <a:defRPr/>
            </a:pPr>
            <a:r>
              <a:rPr lang="nl-NL" sz="2400" dirty="0">
                <a:solidFill>
                  <a:srgbClr val="012145"/>
                </a:solidFill>
                <a:latin typeface="Verdana" pitchFamily="34" charset="0"/>
              </a:rPr>
              <a:t>Waar of niet waar?</a:t>
            </a:r>
          </a:p>
          <a:p>
            <a:endParaRPr lang="nl-NL" dirty="0"/>
          </a:p>
        </p:txBody>
      </p:sp>
    </p:spTree>
    <p:extLst>
      <p:ext uri="{BB962C8B-B14F-4D97-AF65-F5344CB8AC3E}">
        <p14:creationId xmlns:p14="http://schemas.microsoft.com/office/powerpoint/2010/main" val="423873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3C6613-502A-9AED-B013-0647DCF3CD87}"/>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9B3D9E09-F1D1-C217-3AED-C4BAE2804A3C}"/>
              </a:ext>
            </a:extLst>
          </p:cNvPr>
          <p:cNvSpPr>
            <a:spLocks noGrp="1"/>
          </p:cNvSpPr>
          <p:nvPr>
            <p:ph idx="1"/>
          </p:nvPr>
        </p:nvSpPr>
        <p:spPr/>
        <p:txBody>
          <a:bodyPr>
            <a:normAutofit/>
          </a:bodyPr>
          <a:lstStyle/>
          <a:p>
            <a:pPr marL="457200" lvl="1" indent="0">
              <a:buNone/>
            </a:pPr>
            <a:r>
              <a:rPr lang="nl-NL" sz="3600" dirty="0">
                <a:solidFill>
                  <a:srgbClr val="002060"/>
                </a:solidFill>
              </a:rPr>
              <a:t>Kies uw eten bewust en geniet ervan!</a:t>
            </a:r>
          </a:p>
          <a:p>
            <a:pPr marL="457200" lvl="1" indent="0">
              <a:buNone/>
            </a:pPr>
            <a:endParaRPr lang="nl-NL" sz="3600" dirty="0">
              <a:solidFill>
                <a:srgbClr val="002060"/>
              </a:solidFill>
            </a:endParaRPr>
          </a:p>
          <a:p>
            <a:pPr marL="457200" lvl="1" indent="0">
              <a:buNone/>
            </a:pPr>
            <a:r>
              <a:rPr lang="nl-NL" sz="3600" dirty="0">
                <a:solidFill>
                  <a:srgbClr val="002060"/>
                </a:solidFill>
              </a:rPr>
              <a:t>Durf te genieten!</a:t>
            </a:r>
          </a:p>
        </p:txBody>
      </p:sp>
    </p:spTree>
    <p:extLst>
      <p:ext uri="{BB962C8B-B14F-4D97-AF65-F5344CB8AC3E}">
        <p14:creationId xmlns:p14="http://schemas.microsoft.com/office/powerpoint/2010/main" val="1258141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43108-F1D2-4677-4AD3-BB9CD5B3938B}"/>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2A55582D-204B-F14A-355F-32E0DEAD9422}"/>
              </a:ext>
            </a:extLst>
          </p:cNvPr>
          <p:cNvSpPr>
            <a:spLocks noGrp="1"/>
          </p:cNvSpPr>
          <p:nvPr>
            <p:ph idx="1"/>
          </p:nvPr>
        </p:nvSpPr>
        <p:spPr/>
        <p:txBody>
          <a:bodyPr>
            <a:normAutofit fontScale="85000" lnSpcReduction="20000"/>
          </a:bodyPr>
          <a:lstStyle/>
          <a:p>
            <a:pPr marL="0" indent="0">
              <a:buNone/>
            </a:pPr>
            <a:r>
              <a:rPr lang="nl-NL" sz="2800" b="1" dirty="0">
                <a:solidFill>
                  <a:srgbClr val="002060"/>
                </a:solidFill>
              </a:rPr>
              <a:t>Voeding</a:t>
            </a:r>
          </a:p>
          <a:p>
            <a:r>
              <a:rPr lang="nl-NL" dirty="0">
                <a:solidFill>
                  <a:srgbClr val="002060"/>
                </a:solidFill>
              </a:rPr>
              <a:t>Gezond</a:t>
            </a:r>
          </a:p>
          <a:p>
            <a:r>
              <a:rPr lang="nl-NL" dirty="0">
                <a:solidFill>
                  <a:srgbClr val="002060"/>
                </a:solidFill>
              </a:rPr>
              <a:t>Veilig</a:t>
            </a:r>
          </a:p>
          <a:p>
            <a:r>
              <a:rPr lang="nl-NL" dirty="0">
                <a:solidFill>
                  <a:srgbClr val="002060"/>
                </a:solidFill>
              </a:rPr>
              <a:t>Lekker</a:t>
            </a:r>
          </a:p>
          <a:p>
            <a:r>
              <a:rPr lang="nl-NL" dirty="0">
                <a:solidFill>
                  <a:srgbClr val="002060"/>
                </a:solidFill>
              </a:rPr>
              <a:t>Gezellig</a:t>
            </a:r>
          </a:p>
          <a:p>
            <a:r>
              <a:rPr lang="nl-NL" dirty="0">
                <a:solidFill>
                  <a:srgbClr val="002060"/>
                </a:solidFill>
              </a:rPr>
              <a:t>Gastvrij</a:t>
            </a:r>
          </a:p>
          <a:p>
            <a:r>
              <a:rPr lang="nl-NL" dirty="0">
                <a:solidFill>
                  <a:srgbClr val="002060"/>
                </a:solidFill>
              </a:rPr>
              <a:t>Troostrijk</a:t>
            </a:r>
          </a:p>
        </p:txBody>
      </p:sp>
    </p:spTree>
    <p:extLst>
      <p:ext uri="{BB962C8B-B14F-4D97-AF65-F5344CB8AC3E}">
        <p14:creationId xmlns:p14="http://schemas.microsoft.com/office/powerpoint/2010/main" val="2869216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FF144-28B6-2200-5ADF-3489BA68A845}"/>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5F203EEA-4DE4-8D68-88A4-C4CF79194077}"/>
              </a:ext>
            </a:extLst>
          </p:cNvPr>
          <p:cNvSpPr>
            <a:spLocks noGrp="1"/>
          </p:cNvSpPr>
          <p:nvPr>
            <p:ph idx="1"/>
          </p:nvPr>
        </p:nvSpPr>
        <p:spPr/>
        <p:txBody>
          <a:bodyPr>
            <a:normAutofit fontScale="62500" lnSpcReduction="20000"/>
          </a:bodyPr>
          <a:lstStyle/>
          <a:p>
            <a:pPr eaLnBrk="1" hangingPunct="1">
              <a:buFontTx/>
              <a:buNone/>
            </a:pPr>
            <a:r>
              <a:rPr lang="en-US" altLang="nl-NL" sz="2800" b="1" dirty="0">
                <a:solidFill>
                  <a:srgbClr val="002060"/>
                </a:solidFill>
                <a:latin typeface="Verdana" panose="020B0604030504040204" pitchFamily="34" charset="0"/>
              </a:rPr>
              <a:t>Goede </a:t>
            </a:r>
            <a:r>
              <a:rPr lang="en-US" altLang="nl-NL" sz="2800" b="1" dirty="0" err="1">
                <a:solidFill>
                  <a:srgbClr val="002060"/>
                </a:solidFill>
                <a:latin typeface="Verdana" panose="020B0604030504040204" pitchFamily="34" charset="0"/>
              </a:rPr>
              <a:t>voeding</a:t>
            </a:r>
            <a:r>
              <a:rPr lang="en-US" altLang="nl-NL" sz="2800" b="1" dirty="0">
                <a:solidFill>
                  <a:srgbClr val="002060"/>
                </a:solidFill>
                <a:latin typeface="Verdana" panose="020B0604030504040204" pitchFamily="34" charset="0"/>
              </a:rPr>
              <a:t> </a:t>
            </a:r>
            <a:r>
              <a:rPr lang="en-US" altLang="nl-NL" sz="2800" b="1" dirty="0" err="1">
                <a:solidFill>
                  <a:srgbClr val="002060"/>
                </a:solidFill>
                <a:latin typeface="Verdana" panose="020B0604030504040204" pitchFamily="34" charset="0"/>
              </a:rPr>
              <a:t>levert</a:t>
            </a:r>
            <a:endParaRPr lang="en-US" altLang="nl-NL" sz="2800" b="1" dirty="0">
              <a:solidFill>
                <a:srgbClr val="002060"/>
              </a:solidFill>
              <a:latin typeface="Verdana" panose="020B0604030504040204" pitchFamily="34" charset="0"/>
            </a:endParaRPr>
          </a:p>
          <a:p>
            <a:pPr eaLnBrk="1" hangingPunct="1"/>
            <a:r>
              <a:rPr lang="en-US" altLang="nl-NL" sz="2400" dirty="0" err="1">
                <a:solidFill>
                  <a:srgbClr val="002060"/>
                </a:solidFill>
                <a:latin typeface="Verdana" panose="020B0604030504040204" pitchFamily="34" charset="0"/>
              </a:rPr>
              <a:t>energie</a:t>
            </a:r>
            <a:endParaRPr lang="en-US" altLang="nl-NL" sz="2400" dirty="0">
              <a:solidFill>
                <a:srgbClr val="002060"/>
              </a:solidFill>
              <a:latin typeface="Verdana" panose="020B0604030504040204" pitchFamily="34" charset="0"/>
            </a:endParaRPr>
          </a:p>
          <a:p>
            <a:pPr eaLnBrk="1" hangingPunct="1"/>
            <a:r>
              <a:rPr lang="en-US" altLang="nl-NL" sz="2400" dirty="0" err="1">
                <a:solidFill>
                  <a:srgbClr val="002060"/>
                </a:solidFill>
                <a:latin typeface="Verdana" panose="020B0604030504040204" pitchFamily="34" charset="0"/>
              </a:rPr>
              <a:t>weerstand</a:t>
            </a:r>
            <a:endParaRPr lang="en-US" altLang="nl-NL" sz="2400" dirty="0">
              <a:solidFill>
                <a:srgbClr val="002060"/>
              </a:solidFill>
              <a:latin typeface="Verdana" panose="020B0604030504040204" pitchFamily="34" charset="0"/>
            </a:endParaRPr>
          </a:p>
          <a:p>
            <a:pPr eaLnBrk="1" hangingPunct="1"/>
            <a:r>
              <a:rPr lang="en-US" altLang="nl-NL" sz="2400" dirty="0">
                <a:solidFill>
                  <a:srgbClr val="002060"/>
                </a:solidFill>
                <a:latin typeface="Verdana" panose="020B0604030504040204" pitchFamily="34" charset="0"/>
              </a:rPr>
              <a:t>reserves</a:t>
            </a:r>
          </a:p>
          <a:p>
            <a:pPr eaLnBrk="1" hangingPunct="1">
              <a:buFontTx/>
              <a:buNone/>
            </a:pPr>
            <a:endParaRPr lang="en-US" altLang="nl-NL" sz="1800" dirty="0">
              <a:solidFill>
                <a:srgbClr val="002060"/>
              </a:solidFill>
              <a:latin typeface="Verdana" panose="020B0604030504040204" pitchFamily="34" charset="0"/>
            </a:endParaRPr>
          </a:p>
          <a:p>
            <a:pPr eaLnBrk="1" hangingPunct="1">
              <a:buFontTx/>
              <a:buNone/>
            </a:pPr>
            <a:r>
              <a:rPr lang="en-US" altLang="nl-NL" sz="2800" b="1" dirty="0" err="1">
                <a:solidFill>
                  <a:srgbClr val="002060"/>
                </a:solidFill>
                <a:latin typeface="Verdana" panose="020B0604030504040204" pitchFamily="34" charset="0"/>
              </a:rPr>
              <a:t>Voorkomt</a:t>
            </a:r>
            <a:endParaRPr lang="en-US" altLang="nl-NL" sz="2400" dirty="0">
              <a:solidFill>
                <a:srgbClr val="002060"/>
              </a:solidFill>
              <a:latin typeface="Verdana" panose="020B0604030504040204" pitchFamily="34" charset="0"/>
            </a:endParaRPr>
          </a:p>
          <a:p>
            <a:pPr eaLnBrk="1" hangingPunct="1"/>
            <a:r>
              <a:rPr lang="en-US" altLang="nl-NL" sz="2400" dirty="0" err="1">
                <a:solidFill>
                  <a:srgbClr val="002060"/>
                </a:solidFill>
                <a:latin typeface="Verdana" panose="020B0604030504040204" pitchFamily="34" charset="0"/>
              </a:rPr>
              <a:t>tekorten</a:t>
            </a:r>
            <a:endParaRPr lang="en-US" altLang="nl-NL" sz="2400" dirty="0">
              <a:solidFill>
                <a:srgbClr val="002060"/>
              </a:solidFill>
              <a:latin typeface="Verdana" panose="020B0604030504040204" pitchFamily="34" charset="0"/>
            </a:endParaRPr>
          </a:p>
          <a:p>
            <a:pPr eaLnBrk="1" hangingPunct="1"/>
            <a:r>
              <a:rPr lang="en-US" altLang="nl-NL" sz="2400" dirty="0" err="1">
                <a:solidFill>
                  <a:srgbClr val="002060"/>
                </a:solidFill>
                <a:latin typeface="Verdana" panose="020B0604030504040204" pitchFamily="34" charset="0"/>
              </a:rPr>
              <a:t>ziektes</a:t>
            </a:r>
            <a:endParaRPr lang="en-US" altLang="nl-NL" sz="2400" dirty="0">
              <a:solidFill>
                <a:srgbClr val="002060"/>
              </a:solidFill>
              <a:latin typeface="Verdana" panose="020B0604030504040204" pitchFamily="34" charset="0"/>
            </a:endParaRPr>
          </a:p>
          <a:p>
            <a:pPr eaLnBrk="1" hangingPunct="1"/>
            <a:r>
              <a:rPr lang="en-US" altLang="nl-NL" sz="2400" dirty="0" err="1">
                <a:solidFill>
                  <a:srgbClr val="002060"/>
                </a:solidFill>
                <a:latin typeface="Verdana" panose="020B0604030504040204" pitchFamily="34" charset="0"/>
              </a:rPr>
              <a:t>schadelijke</a:t>
            </a:r>
            <a:r>
              <a:rPr lang="en-US" altLang="nl-NL" sz="2400" dirty="0">
                <a:solidFill>
                  <a:srgbClr val="002060"/>
                </a:solidFill>
                <a:latin typeface="Verdana" panose="020B0604030504040204" pitchFamily="34" charset="0"/>
              </a:rPr>
              <a:t> </a:t>
            </a:r>
            <a:r>
              <a:rPr lang="en-US" altLang="nl-NL" sz="2400" dirty="0" err="1">
                <a:solidFill>
                  <a:srgbClr val="002060"/>
                </a:solidFill>
                <a:latin typeface="Verdana" panose="020B0604030504040204" pitchFamily="34" charset="0"/>
              </a:rPr>
              <a:t>stoffen</a:t>
            </a:r>
            <a:endParaRPr lang="en-US" altLang="nl-NL" sz="2400" dirty="0">
              <a:solidFill>
                <a:srgbClr val="002060"/>
              </a:solidFill>
              <a:latin typeface="Verdana" panose="020B0604030504040204" pitchFamily="34" charset="0"/>
            </a:endParaRPr>
          </a:p>
          <a:p>
            <a:endParaRPr lang="nl-NL" dirty="0"/>
          </a:p>
        </p:txBody>
      </p:sp>
    </p:spTree>
    <p:extLst>
      <p:ext uri="{BB962C8B-B14F-4D97-AF65-F5344CB8AC3E}">
        <p14:creationId xmlns:p14="http://schemas.microsoft.com/office/powerpoint/2010/main" val="3278253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AF153D-B921-8BB6-4FB1-F174F1552E9B}"/>
              </a:ext>
            </a:extLst>
          </p:cNvPr>
          <p:cNvSpPr>
            <a:spLocks noGrp="1"/>
          </p:cNvSpPr>
          <p:nvPr>
            <p:ph type="title"/>
          </p:nvPr>
        </p:nvSpPr>
        <p:spPr/>
        <p:txBody>
          <a:bodyPr/>
          <a:lstStyle/>
          <a:p>
            <a:pPr algn="ctr"/>
            <a:r>
              <a:rPr lang="nl-NL" dirty="0">
                <a:solidFill>
                  <a:srgbClr val="002060"/>
                </a:solidFill>
              </a:rPr>
              <a:t>Gezonde voeding</a:t>
            </a:r>
          </a:p>
        </p:txBody>
      </p:sp>
      <p:sp>
        <p:nvSpPr>
          <p:cNvPr id="3" name="Tijdelijke aanduiding voor inhoud 2">
            <a:extLst>
              <a:ext uri="{FF2B5EF4-FFF2-40B4-BE49-F238E27FC236}">
                <a16:creationId xmlns:a16="http://schemas.microsoft.com/office/drawing/2014/main" id="{B93B96F0-A34E-9195-F415-5B92B2DC2243}"/>
              </a:ext>
            </a:extLst>
          </p:cNvPr>
          <p:cNvSpPr>
            <a:spLocks noGrp="1"/>
          </p:cNvSpPr>
          <p:nvPr>
            <p:ph idx="1"/>
          </p:nvPr>
        </p:nvSpPr>
        <p:spPr/>
        <p:txBody>
          <a:bodyPr/>
          <a:lstStyle/>
          <a:p>
            <a:pPr marL="0" indent="0" algn="ctr">
              <a:buNone/>
            </a:pPr>
            <a:r>
              <a:rPr lang="nl-NL" b="1" dirty="0">
                <a:solidFill>
                  <a:srgbClr val="002060"/>
                </a:solidFill>
              </a:rPr>
              <a:t>Schijf van Vijf</a:t>
            </a:r>
          </a:p>
          <a:p>
            <a:pPr marL="0" indent="0" algn="ctr">
              <a:buNone/>
            </a:pPr>
            <a:endParaRPr lang="nl-NL" b="1" dirty="0">
              <a:solidFill>
                <a:srgbClr val="002060"/>
              </a:solidFill>
            </a:endParaRPr>
          </a:p>
        </p:txBody>
      </p:sp>
      <p:pic>
        <p:nvPicPr>
          <p:cNvPr id="4" name="Afbeelding 2">
            <a:extLst>
              <a:ext uri="{FF2B5EF4-FFF2-40B4-BE49-F238E27FC236}">
                <a16:creationId xmlns:a16="http://schemas.microsoft.com/office/drawing/2014/main" id="{72792400-308B-500A-F1F5-770387DE93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7193" y="3162299"/>
            <a:ext cx="4572762"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8649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777C97-D1DE-6F59-D4BA-A7A2DC1484CD}"/>
              </a:ext>
            </a:extLst>
          </p:cNvPr>
          <p:cNvSpPr>
            <a:spLocks noGrp="1"/>
          </p:cNvSpPr>
          <p:nvPr>
            <p:ph type="title"/>
          </p:nvPr>
        </p:nvSpPr>
        <p:spPr/>
        <p:txBody>
          <a:bodyPr/>
          <a:lstStyle/>
          <a:p>
            <a:pPr algn="ctr"/>
            <a:r>
              <a:rPr lang="nl-NL" b="1" dirty="0">
                <a:solidFill>
                  <a:srgbClr val="002060"/>
                </a:solidFill>
              </a:rPr>
              <a:t>Eet gevarieerd uit de schijf van vijf</a:t>
            </a:r>
            <a:br>
              <a:rPr lang="nl-NL" b="1" dirty="0">
                <a:solidFill>
                  <a:srgbClr val="002060"/>
                </a:solidFill>
              </a:rPr>
            </a:br>
            <a:endParaRPr lang="nl-NL" dirty="0"/>
          </a:p>
        </p:txBody>
      </p:sp>
      <p:sp>
        <p:nvSpPr>
          <p:cNvPr id="3" name="Tijdelijke aanduiding voor inhoud 2">
            <a:extLst>
              <a:ext uri="{FF2B5EF4-FFF2-40B4-BE49-F238E27FC236}">
                <a16:creationId xmlns:a16="http://schemas.microsoft.com/office/drawing/2014/main" id="{0C70826C-DB6F-154B-DFC6-530B4446F186}"/>
              </a:ext>
            </a:extLst>
          </p:cNvPr>
          <p:cNvSpPr>
            <a:spLocks noGrp="1"/>
          </p:cNvSpPr>
          <p:nvPr>
            <p:ph idx="1"/>
          </p:nvPr>
        </p:nvSpPr>
        <p:spPr>
          <a:xfrm>
            <a:off x="914400" y="2085974"/>
            <a:ext cx="10515600" cy="4581525"/>
          </a:xfrm>
        </p:spPr>
        <p:txBody>
          <a:bodyPr>
            <a:normAutofit/>
          </a:bodyPr>
          <a:lstStyle/>
          <a:p>
            <a:pPr marL="0" indent="0">
              <a:buNone/>
            </a:pPr>
            <a:r>
              <a:rPr lang="nl-NL" dirty="0">
                <a:solidFill>
                  <a:srgbClr val="00B050"/>
                </a:solidFill>
              </a:rPr>
              <a:t>        </a:t>
            </a:r>
            <a:r>
              <a:rPr lang="nl-NL" sz="2000" dirty="0">
                <a:solidFill>
                  <a:srgbClr val="00B050"/>
                </a:solidFill>
              </a:rPr>
              <a:t>Veel groente en fruit</a:t>
            </a:r>
          </a:p>
          <a:p>
            <a:pPr marL="0" indent="0">
              <a:buNone/>
            </a:pPr>
            <a:r>
              <a:rPr lang="nl-NL" sz="2000" dirty="0">
                <a:solidFill>
                  <a:schemeClr val="accent2"/>
                </a:solidFill>
              </a:rPr>
              <a:t>          Vooral volkoren, -brood, -pasta, zilvervliesrijst, couscous</a:t>
            </a:r>
          </a:p>
          <a:p>
            <a:pPr marL="0" indent="0">
              <a:buNone/>
            </a:pPr>
            <a:r>
              <a:rPr lang="nl-NL" sz="2000" dirty="0">
                <a:solidFill>
                  <a:srgbClr val="DF41BD"/>
                </a:solidFill>
              </a:rPr>
              <a:t>          Minder vlees, meer vis, peulvruchten, ei, vegetarische </a:t>
            </a:r>
            <a:r>
              <a:rPr lang="nl-NL" sz="2000" dirty="0" err="1">
                <a:solidFill>
                  <a:srgbClr val="DF41BD"/>
                </a:solidFill>
              </a:rPr>
              <a:t>produkten</a:t>
            </a:r>
            <a:r>
              <a:rPr lang="nl-NL" sz="2000" dirty="0">
                <a:solidFill>
                  <a:srgbClr val="DF41BD"/>
                </a:solidFill>
              </a:rPr>
              <a:t>       </a:t>
            </a:r>
          </a:p>
          <a:p>
            <a:pPr marL="0" indent="0">
              <a:buNone/>
            </a:pPr>
            <a:r>
              <a:rPr lang="nl-NL" sz="2000" dirty="0">
                <a:solidFill>
                  <a:srgbClr val="DF41BD"/>
                </a:solidFill>
              </a:rPr>
              <a:t>          Genoeg melk, yoghurt, kaas</a:t>
            </a:r>
          </a:p>
          <a:p>
            <a:pPr marL="0" indent="0">
              <a:buNone/>
            </a:pPr>
            <a:r>
              <a:rPr lang="nl-NL" sz="2000" dirty="0">
                <a:solidFill>
                  <a:srgbClr val="DF41BD"/>
                </a:solidFill>
              </a:rPr>
              <a:t>          Handje ongezouten noten</a:t>
            </a:r>
          </a:p>
          <a:p>
            <a:pPr marL="0" indent="0">
              <a:buNone/>
            </a:pPr>
            <a:r>
              <a:rPr lang="nl-NL" sz="2000" dirty="0">
                <a:solidFill>
                  <a:srgbClr val="FACA21"/>
                </a:solidFill>
              </a:rPr>
              <a:t>          Zachte of vloeibare vetten</a:t>
            </a:r>
          </a:p>
          <a:p>
            <a:pPr marL="0" indent="0">
              <a:buNone/>
            </a:pPr>
            <a:r>
              <a:rPr lang="nl-NL" sz="2000" dirty="0">
                <a:solidFill>
                  <a:srgbClr val="00B0F0"/>
                </a:solidFill>
              </a:rPr>
              <a:t>          Voldoende vocht, thee, kraanwater, koffie</a:t>
            </a:r>
          </a:p>
          <a:p>
            <a:pPr marL="0" indent="0">
              <a:buNone/>
            </a:pPr>
            <a:endParaRPr lang="nl-NL" dirty="0">
              <a:solidFill>
                <a:srgbClr val="FACA21"/>
              </a:solidFill>
            </a:endParaRPr>
          </a:p>
        </p:txBody>
      </p:sp>
      <p:pic>
        <p:nvPicPr>
          <p:cNvPr id="4" name="Afbeelding 11">
            <a:extLst>
              <a:ext uri="{FF2B5EF4-FFF2-40B4-BE49-F238E27FC236}">
                <a16:creationId xmlns:a16="http://schemas.microsoft.com/office/drawing/2014/main" id="{8D3CE2AD-22F5-C68A-EA28-FA6CBF7C69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2209672"/>
            <a:ext cx="558322" cy="55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a:extLst>
              <a:ext uri="{FF2B5EF4-FFF2-40B4-BE49-F238E27FC236}">
                <a16:creationId xmlns:a16="http://schemas.microsoft.com/office/drawing/2014/main" id="{8222AD39-15FE-55F4-89EF-462F67D602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2781300"/>
            <a:ext cx="558322" cy="55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a:extLst>
              <a:ext uri="{FF2B5EF4-FFF2-40B4-BE49-F238E27FC236}">
                <a16:creationId xmlns:a16="http://schemas.microsoft.com/office/drawing/2014/main" id="{D0E0936A-AD75-E9A0-474D-E6150E441D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1332" y="3446959"/>
            <a:ext cx="571501" cy="57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6">
            <a:extLst>
              <a:ext uri="{FF2B5EF4-FFF2-40B4-BE49-F238E27FC236}">
                <a16:creationId xmlns:a16="http://schemas.microsoft.com/office/drawing/2014/main" id="{88DFC555-D533-F7E3-C196-16109A01D98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54743" y="4005281"/>
            <a:ext cx="571501" cy="57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7">
            <a:extLst>
              <a:ext uri="{FF2B5EF4-FFF2-40B4-BE49-F238E27FC236}">
                <a16:creationId xmlns:a16="http://schemas.microsoft.com/office/drawing/2014/main" id="{6F292C5D-B2A8-05ED-B47C-4067F09DC25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18482" y="4576782"/>
            <a:ext cx="571501" cy="57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10">
            <a:extLst>
              <a:ext uri="{FF2B5EF4-FFF2-40B4-BE49-F238E27FC236}">
                <a16:creationId xmlns:a16="http://schemas.microsoft.com/office/drawing/2014/main" id="{EA0BC5D2-3834-DF2A-A527-A25EB7670C5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31661" y="5123359"/>
            <a:ext cx="558322" cy="55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2">
            <a:extLst>
              <a:ext uri="{FF2B5EF4-FFF2-40B4-BE49-F238E27FC236}">
                <a16:creationId xmlns:a16="http://schemas.microsoft.com/office/drawing/2014/main" id="{FAFA6FAC-1548-C2DC-7F4C-184E3660B16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10216" y="5708321"/>
            <a:ext cx="579767" cy="579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827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BC1BA-2B1F-A0F8-7FD0-692151B0BDE6}"/>
              </a:ext>
            </a:extLst>
          </p:cNvPr>
          <p:cNvSpPr>
            <a:spLocks noGrp="1"/>
          </p:cNvSpPr>
          <p:nvPr>
            <p:ph type="title"/>
          </p:nvPr>
        </p:nvSpPr>
        <p:spPr/>
        <p:txBody>
          <a:bodyPr>
            <a:normAutofit/>
          </a:bodyPr>
          <a:lstStyle/>
          <a:p>
            <a:pPr algn="ctr"/>
            <a:r>
              <a:rPr lang="nl-NL" dirty="0">
                <a:solidFill>
                  <a:srgbClr val="002060"/>
                </a:solidFill>
              </a:rPr>
              <a:t>Gezonde voeding</a:t>
            </a:r>
            <a:br>
              <a:rPr lang="nl-NL" dirty="0">
                <a:solidFill>
                  <a:srgbClr val="002060"/>
                </a:solidFill>
              </a:rPr>
            </a:br>
            <a:r>
              <a:rPr lang="nl-NL" sz="2700" dirty="0">
                <a:solidFill>
                  <a:srgbClr val="002060"/>
                </a:solidFill>
              </a:rPr>
              <a:t>Buiten de schijf: niet te veel en niet te vaak</a:t>
            </a:r>
          </a:p>
        </p:txBody>
      </p:sp>
      <p:sp>
        <p:nvSpPr>
          <p:cNvPr id="5" name="Tijdelijke aanduiding voor inhoud 4">
            <a:extLst>
              <a:ext uri="{FF2B5EF4-FFF2-40B4-BE49-F238E27FC236}">
                <a16:creationId xmlns:a16="http://schemas.microsoft.com/office/drawing/2014/main" id="{8AFCAC3C-DF44-2EB8-29C2-50BA11268179}"/>
              </a:ext>
            </a:extLst>
          </p:cNvPr>
          <p:cNvSpPr>
            <a:spLocks noGrp="1"/>
          </p:cNvSpPr>
          <p:nvPr>
            <p:ph idx="1"/>
          </p:nvPr>
        </p:nvSpPr>
        <p:spPr/>
        <p:txBody>
          <a:bodyPr>
            <a:normAutofit lnSpcReduction="10000"/>
          </a:bodyPr>
          <a:lstStyle/>
          <a:p>
            <a:endParaRPr lang="nl-NL" sz="1600" dirty="0">
              <a:solidFill>
                <a:srgbClr val="002060"/>
              </a:solidFill>
            </a:endParaRPr>
          </a:p>
          <a:p>
            <a:endParaRPr lang="nl-NL" sz="1600" dirty="0">
              <a:solidFill>
                <a:srgbClr val="002060"/>
              </a:solidFill>
            </a:endParaRPr>
          </a:p>
          <a:p>
            <a:endParaRPr lang="nl-NL" sz="1600" dirty="0">
              <a:solidFill>
                <a:srgbClr val="002060"/>
              </a:solidFill>
            </a:endParaRPr>
          </a:p>
          <a:p>
            <a:r>
              <a:rPr lang="nl-NL" sz="1600" dirty="0">
                <a:solidFill>
                  <a:srgbClr val="002060"/>
                </a:solidFill>
              </a:rPr>
              <a:t>Kleine porties</a:t>
            </a:r>
          </a:p>
          <a:p>
            <a:r>
              <a:rPr lang="nl-NL" sz="1600" dirty="0">
                <a:solidFill>
                  <a:srgbClr val="002060"/>
                </a:solidFill>
              </a:rPr>
              <a:t>Weinig suiker</a:t>
            </a:r>
          </a:p>
          <a:p>
            <a:r>
              <a:rPr lang="nl-NL" sz="1600" dirty="0">
                <a:solidFill>
                  <a:srgbClr val="002060"/>
                </a:solidFill>
              </a:rPr>
              <a:t>Weinig zout</a:t>
            </a:r>
          </a:p>
          <a:p>
            <a:r>
              <a:rPr lang="nl-NL" sz="1600" dirty="0">
                <a:solidFill>
                  <a:srgbClr val="002060"/>
                </a:solidFill>
              </a:rPr>
              <a:t>Geen alcohol, max 1x per dag (mannen en vrouwen)</a:t>
            </a:r>
          </a:p>
          <a:p>
            <a:r>
              <a:rPr lang="nl-NL" sz="1600" dirty="0">
                <a:solidFill>
                  <a:srgbClr val="002060"/>
                </a:solidFill>
              </a:rPr>
              <a:t>Weinig verzadigde (harde) vetten</a:t>
            </a:r>
          </a:p>
        </p:txBody>
      </p:sp>
      <p:pic>
        <p:nvPicPr>
          <p:cNvPr id="6" name="Afbeelding 1">
            <a:extLst>
              <a:ext uri="{FF2B5EF4-FFF2-40B4-BE49-F238E27FC236}">
                <a16:creationId xmlns:a16="http://schemas.microsoft.com/office/drawing/2014/main" id="{6465E89E-8DA6-5392-DF4C-41786E3052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1150" y="2422525"/>
            <a:ext cx="521017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2694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DA80C8-EB1F-AF8A-8D30-2B89793471F9}"/>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28E42C2-1B9C-35C3-8FB4-C8FC2DD03200}"/>
              </a:ext>
            </a:extLst>
          </p:cNvPr>
          <p:cNvSpPr>
            <a:spLocks noGrp="1"/>
          </p:cNvSpPr>
          <p:nvPr>
            <p:ph idx="1"/>
          </p:nvPr>
        </p:nvSpPr>
        <p:spPr/>
        <p:txBody>
          <a:bodyPr>
            <a:normAutofit/>
          </a:bodyPr>
          <a:lstStyle/>
          <a:p>
            <a:pPr marL="0" indent="0" algn="ctr">
              <a:buNone/>
            </a:pPr>
            <a:r>
              <a:rPr lang="nl-NL" sz="4000" dirty="0">
                <a:solidFill>
                  <a:srgbClr val="002060"/>
                </a:solidFill>
              </a:rPr>
              <a:t>Eet Niet te veel</a:t>
            </a:r>
          </a:p>
          <a:p>
            <a:pPr marL="0" indent="0" algn="ctr">
              <a:buNone/>
            </a:pPr>
            <a:r>
              <a:rPr lang="nl-NL" sz="4000" dirty="0">
                <a:solidFill>
                  <a:srgbClr val="002060"/>
                </a:solidFill>
              </a:rPr>
              <a:t>&amp;</a:t>
            </a:r>
          </a:p>
          <a:p>
            <a:pPr marL="0" indent="0" algn="ctr">
              <a:buNone/>
            </a:pPr>
            <a:r>
              <a:rPr lang="nl-NL" sz="4000" dirty="0">
                <a:solidFill>
                  <a:srgbClr val="002060"/>
                </a:solidFill>
              </a:rPr>
              <a:t>Beweeg</a:t>
            </a:r>
          </a:p>
        </p:txBody>
      </p:sp>
    </p:spTree>
    <p:extLst>
      <p:ext uri="{BB962C8B-B14F-4D97-AF65-F5344CB8AC3E}">
        <p14:creationId xmlns:p14="http://schemas.microsoft.com/office/powerpoint/2010/main" val="24127884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GD-BZOTemplateNarrowcastingNieuw" id="{4205E5C5-1235-074A-9B90-E5E3391DA3A4}" vid="{B9CB5DEB-13AF-D64E-AEAF-1F48CBFA9D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C927E651A01694CA9EBF9617D80FCB4" ma:contentTypeVersion="8" ma:contentTypeDescription="Een nieuw document maken." ma:contentTypeScope="" ma:versionID="7d15d76670d9cf95cbdf452988df4a5b">
  <xsd:schema xmlns:xsd="http://www.w3.org/2001/XMLSchema" xmlns:xs="http://www.w3.org/2001/XMLSchema" xmlns:p="http://schemas.microsoft.com/office/2006/metadata/properties" xmlns:ns2="fbb384db-e2a6-4779-9645-d5ad1c047ff2" xmlns:ns3="6d0780ff-a564-4bfd-9c23-df30c7fb9d0d" targetNamespace="http://schemas.microsoft.com/office/2006/metadata/properties" ma:root="true" ma:fieldsID="0c89394470fbf1641d08d2279a2e046f" ns2:_="" ns3:_="">
    <xsd:import namespace="fbb384db-e2a6-4779-9645-d5ad1c047ff2"/>
    <xsd:import namespace="6d0780ff-a564-4bfd-9c23-df30c7fb9d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b384db-e2a6-4779-9645-d5ad1c047f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0780ff-a564-4bfd-9c23-df30c7fb9d0d"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699467-094C-4E44-BF94-A6854B4F572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173D007-8DEE-4515-B095-5B459E33D6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b384db-e2a6-4779-9645-d5ad1c047ff2"/>
    <ds:schemaRef ds:uri="6d0780ff-a564-4bfd-9c23-df30c7fb9d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CE99B0-9F48-4A29-A402-C12097808E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392</TotalTime>
  <Words>1477</Words>
  <Application>Microsoft Office PowerPoint</Application>
  <PresentationFormat>Breedbeeld</PresentationFormat>
  <Paragraphs>261</Paragraphs>
  <Slides>39</Slides>
  <Notes>7</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39</vt:i4>
      </vt:variant>
    </vt:vector>
  </HeadingPairs>
  <TitlesOfParts>
    <vt:vector size="46" baseType="lpstr">
      <vt:lpstr>Arial</vt:lpstr>
      <vt:lpstr>Calibri</vt:lpstr>
      <vt:lpstr>Helvetica</vt:lpstr>
      <vt:lpstr>open sans</vt:lpstr>
      <vt:lpstr>Verdana</vt:lpstr>
      <vt:lpstr>Wingdings</vt:lpstr>
      <vt:lpstr>Kantoorthema</vt:lpstr>
      <vt:lpstr>PowerPoint-presentatie</vt:lpstr>
      <vt:lpstr>Gezonde voeding</vt:lpstr>
      <vt:lpstr>Gezonde voeding</vt:lpstr>
      <vt:lpstr>Gezonde voeding</vt:lpstr>
      <vt:lpstr>Gezonde voeding</vt:lpstr>
      <vt:lpstr>Gezonde voeding</vt:lpstr>
      <vt:lpstr>Eet gevarieerd uit de schijf van vijf </vt:lpstr>
      <vt:lpstr>Gezonde voeding Buiten de schijf: niet te veel en niet te vaak</vt:lpstr>
      <vt:lpstr>PowerPoint-presentatie</vt:lpstr>
      <vt:lpstr>Keurmerken en voeding</vt:lpstr>
      <vt:lpstr>Keurmerken en voeding</vt:lpstr>
      <vt:lpstr>Gezonde voeding</vt:lpstr>
      <vt:lpstr>Gezonde voeding</vt:lpstr>
      <vt:lpstr>Gezonde voeding</vt:lpstr>
      <vt:lpstr>Gezonde voeding</vt:lpstr>
      <vt:lpstr>Gezonde voeding</vt:lpstr>
      <vt:lpstr>Gezonde voeding</vt:lpstr>
      <vt:lpstr>Gezonde voeding Problemen bij ouderen (1)</vt:lpstr>
      <vt:lpstr>Gezonde voeding Problemen bij ouderen (2)</vt:lpstr>
      <vt:lpstr>Gezonde voeding Problemen bij ouderen (3)</vt:lpstr>
      <vt:lpstr>Gezonde voeding</vt:lpstr>
      <vt:lpstr>Gezonde voeding</vt:lpstr>
      <vt:lpstr>Gezonde aandachtspunten</vt:lpstr>
      <vt:lpstr>Ondervoeding</vt:lpstr>
      <vt:lpstr>Ondervoeding - herkennen</vt:lpstr>
      <vt:lpstr>Ondervoed??</vt:lpstr>
      <vt:lpstr>Ondervoeding - oorzaken</vt:lpstr>
      <vt:lpstr>Ondervoeding  - gevolgen</vt:lpstr>
      <vt:lpstr>Gezonde voeding</vt:lpstr>
      <vt:lpstr>Gezonde voeding</vt:lpstr>
      <vt:lpstr>Gezonde voeding</vt:lpstr>
      <vt:lpstr>Gezonde voeding</vt:lpstr>
      <vt:lpstr>Gezonde voeding</vt:lpstr>
      <vt:lpstr>Gezonde voeding</vt:lpstr>
      <vt:lpstr>Gezonde voeding</vt:lpstr>
      <vt:lpstr>Gezonde voeding</vt:lpstr>
      <vt:lpstr>Gezonde voeding</vt:lpstr>
      <vt:lpstr>Gezonde voeding</vt:lpstr>
      <vt:lpstr>Gezonde voeding</vt:lpstr>
    </vt:vector>
  </TitlesOfParts>
  <Company>GGD Brabant-Zuidoost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Hanny Pelders</dc:creator>
  <cp:lastModifiedBy>Tineke Meeldijk</cp:lastModifiedBy>
  <cp:revision>21</cp:revision>
  <dcterms:created xsi:type="dcterms:W3CDTF">2023-05-16T10:35:08Z</dcterms:created>
  <dcterms:modified xsi:type="dcterms:W3CDTF">2024-05-28T12:29:43Z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0x0101003C927E651A01694CA9EBF9617D80FCB4</vt:lpwstr>
  </property>
</Properties>
</file>